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9929813" cy="6797675"/>
  <p:embeddedFontLst>
    <p:embeddedFont>
      <p:font typeface="Amiko TH" panose="020B0604020202020204" charset="-34"/>
      <p:regular r:id="rId13"/>
    </p:embeddedFont>
    <p:embeddedFont>
      <p:font typeface="Athiti Semi-Bold" panose="020B0604020202020204" charset="-34"/>
      <p:regular r:id="rId14"/>
    </p:embeddedFont>
    <p:embeddedFont>
      <p:font typeface="Bara TH" panose="020B0604020202020204" charset="0"/>
      <p:regular r:id="rId15"/>
    </p:embeddedFont>
    <p:embeddedFont>
      <p:font typeface="Blueberry" panose="020B0604020202020204" charset="0"/>
      <p:regular r:id="rId16"/>
    </p:embeddedFont>
    <p:embeddedFont>
      <p:font typeface="Inter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24-Jul-24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6.png"/><Relationship Id="rId18" Type="http://schemas.openxmlformats.org/officeDocument/2006/relationships/image" Target="../media/image99.svg"/><Relationship Id="rId3" Type="http://schemas.openxmlformats.org/officeDocument/2006/relationships/image" Target="../media/image159.png"/><Relationship Id="rId7" Type="http://schemas.openxmlformats.org/officeDocument/2006/relationships/image" Target="../media/image18.png"/><Relationship Id="rId12" Type="http://schemas.openxmlformats.org/officeDocument/2006/relationships/image" Target="../media/image7.svg"/><Relationship Id="rId17" Type="http://schemas.openxmlformats.org/officeDocument/2006/relationships/image" Target="../media/image98.png"/><Relationship Id="rId2" Type="http://schemas.openxmlformats.org/officeDocument/2006/relationships/image" Target="../media/image1.jpeg"/><Relationship Id="rId16" Type="http://schemas.openxmlformats.org/officeDocument/2006/relationships/image" Target="../media/image1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6.png"/><Relationship Id="rId5" Type="http://schemas.openxmlformats.org/officeDocument/2006/relationships/image" Target="../media/image94.png"/><Relationship Id="rId15" Type="http://schemas.openxmlformats.org/officeDocument/2006/relationships/image" Target="../media/image161.png"/><Relationship Id="rId10" Type="http://schemas.openxmlformats.org/officeDocument/2006/relationships/image" Target="../media/image11.svg"/><Relationship Id="rId4" Type="http://schemas.openxmlformats.org/officeDocument/2006/relationships/image" Target="../media/image160.svg"/><Relationship Id="rId9" Type="http://schemas.openxmlformats.org/officeDocument/2006/relationships/image" Target="../media/image10.png"/><Relationship Id="rId1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18.png"/><Relationship Id="rId3" Type="http://schemas.openxmlformats.org/officeDocument/2006/relationships/image" Target="../media/image21.svg"/><Relationship Id="rId21" Type="http://schemas.openxmlformats.org/officeDocument/2006/relationships/image" Target="../media/image37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39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38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15.svg"/><Relationship Id="rId10" Type="http://schemas.openxmlformats.org/officeDocument/2006/relationships/image" Target="../media/image28.png"/><Relationship Id="rId19" Type="http://schemas.openxmlformats.org/officeDocument/2006/relationships/image" Target="../media/image19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svg"/><Relationship Id="rId21" Type="http://schemas.openxmlformats.org/officeDocument/2006/relationships/image" Target="../media/image59.svg"/><Relationship Id="rId34" Type="http://schemas.openxmlformats.org/officeDocument/2006/relationships/image" Target="../media/image72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33" Type="http://schemas.openxmlformats.org/officeDocument/2006/relationships/image" Target="../media/image71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31" Type="http://schemas.openxmlformats.org/officeDocument/2006/relationships/image" Target="../media/image69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svg"/><Relationship Id="rId30" Type="http://schemas.openxmlformats.org/officeDocument/2006/relationships/image" Target="../media/image68.png"/><Relationship Id="rId35" Type="http://schemas.openxmlformats.org/officeDocument/2006/relationships/image" Target="../media/image73.svg"/><Relationship Id="rId8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3" Type="http://schemas.openxmlformats.org/officeDocument/2006/relationships/image" Target="../media/image75.svg"/><Relationship Id="rId21" Type="http://schemas.openxmlformats.org/officeDocument/2006/relationships/image" Target="../media/image93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23" Type="http://schemas.openxmlformats.org/officeDocument/2006/relationships/image" Target="../media/image3.sv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18" Type="http://schemas.openxmlformats.org/officeDocument/2006/relationships/image" Target="../media/image108.png"/><Relationship Id="rId3" Type="http://schemas.openxmlformats.org/officeDocument/2006/relationships/image" Target="../media/image95.svg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17" Type="http://schemas.openxmlformats.org/officeDocument/2006/relationships/image" Target="../media/image107.svg"/><Relationship Id="rId2" Type="http://schemas.openxmlformats.org/officeDocument/2006/relationships/image" Target="../media/image94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19.svg"/><Relationship Id="rId15" Type="http://schemas.openxmlformats.org/officeDocument/2006/relationships/image" Target="../media/image105.svg"/><Relationship Id="rId10" Type="http://schemas.openxmlformats.org/officeDocument/2006/relationships/image" Target="../media/image100.png"/><Relationship Id="rId19" Type="http://schemas.openxmlformats.org/officeDocument/2006/relationships/image" Target="../media/image109.svg"/><Relationship Id="rId4" Type="http://schemas.openxmlformats.org/officeDocument/2006/relationships/image" Target="../media/image18.png"/><Relationship Id="rId9" Type="http://schemas.openxmlformats.org/officeDocument/2006/relationships/image" Target="../media/image99.svg"/><Relationship Id="rId1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32.png"/><Relationship Id="rId18" Type="http://schemas.openxmlformats.org/officeDocument/2006/relationships/image" Target="../media/image119.svg"/><Relationship Id="rId3" Type="http://schemas.openxmlformats.org/officeDocument/2006/relationships/image" Target="../media/image18.png"/><Relationship Id="rId21" Type="http://schemas.openxmlformats.org/officeDocument/2006/relationships/image" Target="../media/image122.png"/><Relationship Id="rId7" Type="http://schemas.openxmlformats.org/officeDocument/2006/relationships/image" Target="../media/image112.png"/><Relationship Id="rId12" Type="http://schemas.openxmlformats.org/officeDocument/2006/relationships/image" Target="../media/image117.jpeg"/><Relationship Id="rId17" Type="http://schemas.openxmlformats.org/officeDocument/2006/relationships/image" Target="../media/image118.png"/><Relationship Id="rId2" Type="http://schemas.openxmlformats.org/officeDocument/2006/relationships/image" Target="../media/image1.jpeg"/><Relationship Id="rId16" Type="http://schemas.openxmlformats.org/officeDocument/2006/relationships/image" Target="../media/image35.svg"/><Relationship Id="rId20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svg"/><Relationship Id="rId11" Type="http://schemas.openxmlformats.org/officeDocument/2006/relationships/image" Target="../media/image116.jpeg"/><Relationship Id="rId24" Type="http://schemas.openxmlformats.org/officeDocument/2006/relationships/image" Target="../media/image125.svg"/><Relationship Id="rId5" Type="http://schemas.openxmlformats.org/officeDocument/2006/relationships/image" Target="../media/image110.png"/><Relationship Id="rId15" Type="http://schemas.openxmlformats.org/officeDocument/2006/relationships/image" Target="../media/image34.png"/><Relationship Id="rId23" Type="http://schemas.openxmlformats.org/officeDocument/2006/relationships/image" Target="../media/image124.png"/><Relationship Id="rId10" Type="http://schemas.openxmlformats.org/officeDocument/2006/relationships/image" Target="../media/image115.jpeg"/><Relationship Id="rId19" Type="http://schemas.openxmlformats.org/officeDocument/2006/relationships/image" Target="../media/image120.png"/><Relationship Id="rId4" Type="http://schemas.openxmlformats.org/officeDocument/2006/relationships/image" Target="../media/image19.svg"/><Relationship Id="rId9" Type="http://schemas.openxmlformats.org/officeDocument/2006/relationships/image" Target="../media/image114.jpeg"/><Relationship Id="rId14" Type="http://schemas.openxmlformats.org/officeDocument/2006/relationships/image" Target="../media/image33.svg"/><Relationship Id="rId22" Type="http://schemas.openxmlformats.org/officeDocument/2006/relationships/image" Target="../media/image1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1.svg"/><Relationship Id="rId3" Type="http://schemas.openxmlformats.org/officeDocument/2006/relationships/image" Target="../media/image3.svg"/><Relationship Id="rId7" Type="http://schemas.openxmlformats.org/officeDocument/2006/relationships/image" Target="../media/image33.svg"/><Relationship Id="rId12" Type="http://schemas.openxmlformats.org/officeDocument/2006/relationships/image" Target="../media/image1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3.svg"/><Relationship Id="rId5" Type="http://schemas.openxmlformats.org/officeDocument/2006/relationships/image" Target="../media/image127.svg"/><Relationship Id="rId15" Type="http://schemas.openxmlformats.org/officeDocument/2006/relationships/image" Target="../media/image133.svg"/><Relationship Id="rId10" Type="http://schemas.openxmlformats.org/officeDocument/2006/relationships/image" Target="../media/image12.png"/><Relationship Id="rId4" Type="http://schemas.openxmlformats.org/officeDocument/2006/relationships/image" Target="../media/image126.png"/><Relationship Id="rId9" Type="http://schemas.openxmlformats.org/officeDocument/2006/relationships/image" Target="../media/image129.svg"/><Relationship Id="rId1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0.png"/><Relationship Id="rId18" Type="http://schemas.openxmlformats.org/officeDocument/2006/relationships/image" Target="../media/image143.svg"/><Relationship Id="rId3" Type="http://schemas.openxmlformats.org/officeDocument/2006/relationships/image" Target="../media/image134.png"/><Relationship Id="rId21" Type="http://schemas.openxmlformats.org/officeDocument/2006/relationships/image" Target="../media/image144.png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17" Type="http://schemas.openxmlformats.org/officeDocument/2006/relationships/image" Target="../media/image142.pn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20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140.png"/><Relationship Id="rId24" Type="http://schemas.openxmlformats.org/officeDocument/2006/relationships/image" Target="../media/image19.svg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23" Type="http://schemas.openxmlformats.org/officeDocument/2006/relationships/image" Target="../media/image18.png"/><Relationship Id="rId10" Type="http://schemas.openxmlformats.org/officeDocument/2006/relationships/image" Target="../media/image139.svg"/><Relationship Id="rId19" Type="http://schemas.openxmlformats.org/officeDocument/2006/relationships/image" Target="../media/image130.png"/><Relationship Id="rId4" Type="http://schemas.openxmlformats.org/officeDocument/2006/relationships/image" Target="../media/image135.svg"/><Relationship Id="rId9" Type="http://schemas.openxmlformats.org/officeDocument/2006/relationships/image" Target="../media/image138.png"/><Relationship Id="rId14" Type="http://schemas.openxmlformats.org/officeDocument/2006/relationships/image" Target="../media/image11.svg"/><Relationship Id="rId22" Type="http://schemas.openxmlformats.org/officeDocument/2006/relationships/image" Target="../media/image1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5780" y="-12016"/>
              <a:ext cx="570097" cy="264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231">
            <a:off x="1302603" y="88921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3" y="0"/>
                </a:lnTo>
                <a:lnTo>
                  <a:pt x="3675923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>
            <a:off x="2347255" y="784378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181454">
            <a:off x="5625064" y="8007952"/>
            <a:ext cx="6443790" cy="1409579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TextBox 9"/>
          <p:cNvSpPr txBox="1"/>
          <p:nvPr/>
        </p:nvSpPr>
        <p:spPr>
          <a:xfrm>
            <a:off x="3400790" y="2015667"/>
            <a:ext cx="11012241" cy="582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8"/>
              </a:lnSpc>
              <a:spcBef>
                <a:spcPct val="0"/>
              </a:spcBef>
            </a:pPr>
            <a:r>
              <a:rPr lang="en-US" sz="10877">
                <a:solidFill>
                  <a:srgbClr val="FFFFFF"/>
                </a:solidFill>
                <a:latin typeface="Bara TH"/>
                <a:ea typeface="Bara TH"/>
                <a:cs typeface="Bara TH"/>
                <a:sym typeface="Bara TH"/>
              </a:rPr>
              <a:t>แนวปฏิบัติเกี่ยวกับการจัดซื้อจัดจ้างและการเบิกจ่ายเงิน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3094906" y="2882607"/>
            <a:ext cx="5082037" cy="6800780"/>
          </a:xfrm>
          <a:custGeom>
            <a:avLst/>
            <a:gdLst/>
            <a:ahLst/>
            <a:cxnLst/>
            <a:rect l="l" t="t" r="r" b="b"/>
            <a:pathLst>
              <a:path w="5082037" h="6800780">
                <a:moveTo>
                  <a:pt x="5082037" y="0"/>
                </a:moveTo>
                <a:lnTo>
                  <a:pt x="0" y="0"/>
                </a:lnTo>
                <a:lnTo>
                  <a:pt x="0" y="6800780"/>
                </a:lnTo>
                <a:lnTo>
                  <a:pt x="5082037" y="6800780"/>
                </a:lnTo>
                <a:lnTo>
                  <a:pt x="508203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 rot="-2700000">
            <a:off x="3455213" y="2239471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TextBox 18"/>
          <p:cNvSpPr txBox="1"/>
          <p:nvPr/>
        </p:nvSpPr>
        <p:spPr>
          <a:xfrm>
            <a:off x="6202760" y="8455506"/>
            <a:ext cx="5288397" cy="66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Bara TH"/>
                <a:ea typeface="Bara TH"/>
                <a:cs typeface="Bara TH"/>
                <a:sym typeface="Bara TH"/>
              </a:rPr>
              <a:t>FIN Café ครั้งที่ 14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-742298" y="547532"/>
            <a:ext cx="9886298" cy="2290236"/>
            <a:chOff x="0" y="0"/>
            <a:chExt cx="2896812" cy="6710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96813" cy="671069"/>
            </a:xfrm>
            <a:custGeom>
              <a:avLst/>
              <a:gdLst/>
              <a:ahLst/>
              <a:cxnLst/>
              <a:rect l="l" t="t" r="r" b="b"/>
              <a:pathLst>
                <a:path w="2896813" h="671069">
                  <a:moveTo>
                    <a:pt x="78310" y="0"/>
                  </a:moveTo>
                  <a:lnTo>
                    <a:pt x="2818503" y="0"/>
                  </a:lnTo>
                  <a:cubicBezTo>
                    <a:pt x="2839272" y="0"/>
                    <a:pt x="2859190" y="8250"/>
                    <a:pt x="2873876" y="22936"/>
                  </a:cubicBezTo>
                  <a:cubicBezTo>
                    <a:pt x="2888562" y="37622"/>
                    <a:pt x="2896813" y="57541"/>
                    <a:pt x="2896813" y="78310"/>
                  </a:cubicBezTo>
                  <a:lnTo>
                    <a:pt x="2896813" y="592759"/>
                  </a:lnTo>
                  <a:cubicBezTo>
                    <a:pt x="2896813" y="613528"/>
                    <a:pt x="2888562" y="633446"/>
                    <a:pt x="2873876" y="648132"/>
                  </a:cubicBezTo>
                  <a:cubicBezTo>
                    <a:pt x="2859190" y="662818"/>
                    <a:pt x="2839272" y="671069"/>
                    <a:pt x="2818503" y="671069"/>
                  </a:cubicBezTo>
                  <a:lnTo>
                    <a:pt x="78310" y="671069"/>
                  </a:lnTo>
                  <a:cubicBezTo>
                    <a:pt x="57541" y="671069"/>
                    <a:pt x="37622" y="662818"/>
                    <a:pt x="22936" y="648132"/>
                  </a:cubicBezTo>
                  <a:cubicBezTo>
                    <a:pt x="8250" y="633446"/>
                    <a:pt x="0" y="613528"/>
                    <a:pt x="0" y="592759"/>
                  </a:cubicBezTo>
                  <a:lnTo>
                    <a:pt x="0" y="78310"/>
                  </a:lnTo>
                  <a:cubicBezTo>
                    <a:pt x="0" y="57541"/>
                    <a:pt x="8250" y="37622"/>
                    <a:pt x="22936" y="22936"/>
                  </a:cubicBezTo>
                  <a:cubicBezTo>
                    <a:pt x="37622" y="8250"/>
                    <a:pt x="57541" y="0"/>
                    <a:pt x="783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96812" cy="709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0" y="6978117"/>
            <a:ext cx="15540217" cy="3464173"/>
          </a:xfrm>
          <a:custGeom>
            <a:avLst/>
            <a:gdLst/>
            <a:ahLst/>
            <a:cxnLst/>
            <a:rect l="l" t="t" r="r" b="b"/>
            <a:pathLst>
              <a:path w="15540217" h="3464173">
                <a:moveTo>
                  <a:pt x="15540217" y="0"/>
                </a:moveTo>
                <a:lnTo>
                  <a:pt x="0" y="0"/>
                </a:lnTo>
                <a:lnTo>
                  <a:pt x="0" y="3464174"/>
                </a:lnTo>
                <a:lnTo>
                  <a:pt x="15540217" y="3464174"/>
                </a:lnTo>
                <a:lnTo>
                  <a:pt x="1554021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19633" y="-1690289"/>
            <a:ext cx="8280698" cy="828069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5"/>
              <a:stretch>
                <a:fillRect l="-24432" r="-2443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775783" y="5143500"/>
            <a:ext cx="6824549" cy="682454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6"/>
              <a:stretch>
                <a:fillRect l="-25134" r="-2513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54347" y="3480742"/>
            <a:ext cx="5734913" cy="4114800"/>
          </a:xfrm>
          <a:custGeom>
            <a:avLst/>
            <a:gdLst/>
            <a:ahLst/>
            <a:cxnLst/>
            <a:rect l="l" t="t" r="r" b="b"/>
            <a:pathLst>
              <a:path w="5734913" h="4114800">
                <a:moveTo>
                  <a:pt x="0" y="0"/>
                </a:moveTo>
                <a:lnTo>
                  <a:pt x="5734912" y="0"/>
                </a:lnTo>
                <a:lnTo>
                  <a:pt x="5734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TextBox 14"/>
          <p:cNvSpPr txBox="1"/>
          <p:nvPr/>
        </p:nvSpPr>
        <p:spPr>
          <a:xfrm>
            <a:off x="2591924" y="3672471"/>
            <a:ext cx="9961270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การจัดซื้อครุภัณฑ์ ดำเนินการให้แล้วเสร็จในไตรมาสแรก (27 ธ.ค.67)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1923" y="1461957"/>
            <a:ext cx="7070688" cy="156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77"/>
              </a:lnSpc>
            </a:pPr>
            <a:r>
              <a:rPr lang="en-US" sz="8269">
                <a:solidFill>
                  <a:srgbClr val="00357B"/>
                </a:solidFill>
                <a:latin typeface="Amiko TH"/>
                <a:ea typeface="Amiko TH"/>
                <a:cs typeface="Amiko TH"/>
                <a:sym typeface="Amiko TH"/>
              </a:rPr>
              <a:t>ปีงบประมาณ 2568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91924" y="5077029"/>
            <a:ext cx="9961270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การจัดซื้อวงเงินเกิน 1 แสน ทุกกรณี</a:t>
            </a:r>
            <a:r>
              <a:rPr lang="en-US" sz="3999" u="sng">
                <a:solidFill>
                  <a:srgbClr val="E8441C"/>
                </a:solidFill>
                <a:latin typeface="Amiko TH"/>
                <a:ea typeface="Amiko TH"/>
                <a:cs typeface="Amiko TH"/>
                <a:sym typeface="Amiko TH"/>
              </a:rPr>
              <a:t>ไม่มี</a:t>
            </a:r>
            <a:r>
              <a:rPr lang="en-US" sz="3999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การจัดทำย้อนหลัง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91924" y="6524092"/>
            <a:ext cx="9961270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เริ่มใช้การลงนามแบบอิเล็กทรอนิกส์ตั้งแต่ 15 ต.ค.67 เป็นต้นไป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199107" y="556855"/>
            <a:ext cx="9343107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Announcement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82449" y="8403133"/>
            <a:ext cx="3195907" cy="1181737"/>
            <a:chOff x="0" y="0"/>
            <a:chExt cx="952313" cy="352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313" cy="352133"/>
            </a:xfrm>
            <a:custGeom>
              <a:avLst/>
              <a:gdLst/>
              <a:ahLst/>
              <a:cxnLst/>
              <a:rect l="l" t="t" r="r" b="b"/>
              <a:pathLst>
                <a:path w="952313" h="352133">
                  <a:moveTo>
                    <a:pt x="476156" y="0"/>
                  </a:moveTo>
                  <a:cubicBezTo>
                    <a:pt x="213182" y="0"/>
                    <a:pt x="0" y="78828"/>
                    <a:pt x="0" y="176066"/>
                  </a:cubicBezTo>
                  <a:cubicBezTo>
                    <a:pt x="0" y="273305"/>
                    <a:pt x="213182" y="352133"/>
                    <a:pt x="476156" y="352133"/>
                  </a:cubicBezTo>
                  <a:cubicBezTo>
                    <a:pt x="739130" y="352133"/>
                    <a:pt x="952313" y="273305"/>
                    <a:pt x="952313" y="176066"/>
                  </a:cubicBezTo>
                  <a:cubicBezTo>
                    <a:pt x="952313" y="78828"/>
                    <a:pt x="739130" y="0"/>
                    <a:pt x="476156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9279" y="-5088"/>
              <a:ext cx="773754" cy="324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9787" y="1205165"/>
            <a:ext cx="5605289" cy="8070442"/>
          </a:xfrm>
          <a:custGeom>
            <a:avLst/>
            <a:gdLst/>
            <a:ahLst/>
            <a:cxnLst/>
            <a:rect l="l" t="t" r="r" b="b"/>
            <a:pathLst>
              <a:path w="5605289" h="8070442">
                <a:moveTo>
                  <a:pt x="0" y="0"/>
                </a:moveTo>
                <a:lnTo>
                  <a:pt x="5605289" y="0"/>
                </a:lnTo>
                <a:lnTo>
                  <a:pt x="5605289" y="8070442"/>
                </a:lnTo>
                <a:lnTo>
                  <a:pt x="0" y="8070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5400000" flipH="1" flipV="1">
            <a:off x="644558" y="-95483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6139683" y="4861889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4686742">
            <a:off x="5141099" y="922937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 rot="-4799791">
            <a:off x="13457071" y="-247956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TextBox 11"/>
          <p:cNvSpPr txBox="1"/>
          <p:nvPr/>
        </p:nvSpPr>
        <p:spPr>
          <a:xfrm>
            <a:off x="6371487" y="2840284"/>
            <a:ext cx="10887813" cy="235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9"/>
              </a:lnSpc>
              <a:spcBef>
                <a:spcPct val="0"/>
              </a:spcBef>
            </a:pPr>
            <a:r>
              <a:rPr lang="en-US" sz="13849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1487" y="5472954"/>
            <a:ext cx="1088781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</a:pPr>
            <a:r>
              <a:rPr lang="en-US" sz="4999" spc="639">
                <a:solidFill>
                  <a:srgbClr val="FFBB00"/>
                </a:solidFill>
                <a:latin typeface="Blueberry"/>
                <a:ea typeface="Blueberry"/>
                <a:cs typeface="Blueberry"/>
                <a:sym typeface="Blueberry"/>
              </a:rPr>
              <a:t>For Your Attention</a:t>
            </a:r>
          </a:p>
        </p:txBody>
      </p:sp>
      <p:sp>
        <p:nvSpPr>
          <p:cNvPr id="13" name="Freeform 13"/>
          <p:cNvSpPr/>
          <p:nvPr/>
        </p:nvSpPr>
        <p:spPr>
          <a:xfrm rot="1757719">
            <a:off x="16118610" y="3009034"/>
            <a:ext cx="1077171" cy="873855"/>
          </a:xfrm>
          <a:custGeom>
            <a:avLst/>
            <a:gdLst/>
            <a:ahLst/>
            <a:cxnLst/>
            <a:rect l="l" t="t" r="r" b="b"/>
            <a:pathLst>
              <a:path w="1077171" h="873855">
                <a:moveTo>
                  <a:pt x="0" y="0"/>
                </a:moveTo>
                <a:lnTo>
                  <a:pt x="1077171" y="0"/>
                </a:lnTo>
                <a:lnTo>
                  <a:pt x="1077171" y="873855"/>
                </a:lnTo>
                <a:lnTo>
                  <a:pt x="0" y="87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 rot="181454">
            <a:off x="8567296" y="6592319"/>
            <a:ext cx="6443790" cy="1409579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 rot="918116">
            <a:off x="9981301" y="1064719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5451011" y="7101528"/>
            <a:ext cx="1066026" cy="722233"/>
          </a:xfrm>
          <a:custGeom>
            <a:avLst/>
            <a:gdLst/>
            <a:ahLst/>
            <a:cxnLst/>
            <a:rect l="l" t="t" r="r" b="b"/>
            <a:pathLst>
              <a:path w="1066026" h="722233">
                <a:moveTo>
                  <a:pt x="0" y="0"/>
                </a:moveTo>
                <a:lnTo>
                  <a:pt x="1066026" y="0"/>
                </a:lnTo>
                <a:lnTo>
                  <a:pt x="1066026" y="722233"/>
                </a:lnTo>
                <a:lnTo>
                  <a:pt x="0" y="7222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014525" y="8869996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70" y="0"/>
                </a:lnTo>
                <a:lnTo>
                  <a:pt x="792970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4398" y="3181786"/>
            <a:ext cx="1463230" cy="1297460"/>
            <a:chOff x="0" y="0"/>
            <a:chExt cx="1950973" cy="17299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0973" cy="1729947"/>
            </a:xfrm>
            <a:custGeom>
              <a:avLst/>
              <a:gdLst/>
              <a:ahLst/>
              <a:cxnLst/>
              <a:rect l="l" t="t" r="r" b="b"/>
              <a:pathLst>
                <a:path w="1950973" h="1729947">
                  <a:moveTo>
                    <a:pt x="0" y="0"/>
                  </a:moveTo>
                  <a:lnTo>
                    <a:pt x="1950973" y="0"/>
                  </a:lnTo>
                  <a:lnTo>
                    <a:pt x="1950973" y="1729947"/>
                  </a:lnTo>
                  <a:lnTo>
                    <a:pt x="0" y="172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388" b="-638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53507" y="400061"/>
              <a:ext cx="1443960" cy="825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miko TH"/>
                  <a:ea typeface="Amiko TH"/>
                  <a:cs typeface="Amiko TH"/>
                  <a:sym typeface="Amiko TH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72108" y="3181786"/>
            <a:ext cx="1463230" cy="1297460"/>
            <a:chOff x="0" y="0"/>
            <a:chExt cx="1950973" cy="17299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0973" cy="1729947"/>
            </a:xfrm>
            <a:custGeom>
              <a:avLst/>
              <a:gdLst/>
              <a:ahLst/>
              <a:cxnLst/>
              <a:rect l="l" t="t" r="r" b="b"/>
              <a:pathLst>
                <a:path w="1950973" h="1729947">
                  <a:moveTo>
                    <a:pt x="0" y="0"/>
                  </a:moveTo>
                  <a:lnTo>
                    <a:pt x="1950973" y="0"/>
                  </a:lnTo>
                  <a:lnTo>
                    <a:pt x="1950973" y="1729947"/>
                  </a:lnTo>
                  <a:lnTo>
                    <a:pt x="0" y="172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6388" b="-638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53507" y="400061"/>
              <a:ext cx="1443960" cy="825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miko TH"/>
                  <a:ea typeface="Amiko TH"/>
                  <a:cs typeface="Amiko TH"/>
                  <a:sym typeface="Amiko TH"/>
                </a:rPr>
                <a:t>03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49817" y="3181786"/>
            <a:ext cx="1463230" cy="1297460"/>
            <a:chOff x="0" y="0"/>
            <a:chExt cx="1950973" cy="17299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0973" cy="1729947"/>
            </a:xfrm>
            <a:custGeom>
              <a:avLst/>
              <a:gdLst/>
              <a:ahLst/>
              <a:cxnLst/>
              <a:rect l="l" t="t" r="r" b="b"/>
              <a:pathLst>
                <a:path w="1950973" h="1729947">
                  <a:moveTo>
                    <a:pt x="0" y="0"/>
                  </a:moveTo>
                  <a:lnTo>
                    <a:pt x="1950973" y="0"/>
                  </a:lnTo>
                  <a:lnTo>
                    <a:pt x="1950973" y="1729947"/>
                  </a:lnTo>
                  <a:lnTo>
                    <a:pt x="0" y="172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388" b="-638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3507" y="400061"/>
              <a:ext cx="1443960" cy="825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miko TH"/>
                  <a:ea typeface="Amiko TH"/>
                  <a:cs typeface="Amiko TH"/>
                  <a:sym typeface="Amiko TH"/>
                </a:rPr>
                <a:t>05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33253" y="6765891"/>
            <a:ext cx="1463230" cy="1297460"/>
            <a:chOff x="0" y="0"/>
            <a:chExt cx="1950973" cy="17299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0973" cy="1729947"/>
            </a:xfrm>
            <a:custGeom>
              <a:avLst/>
              <a:gdLst/>
              <a:ahLst/>
              <a:cxnLst/>
              <a:rect l="l" t="t" r="r" b="b"/>
              <a:pathLst>
                <a:path w="1950973" h="1729947">
                  <a:moveTo>
                    <a:pt x="0" y="0"/>
                  </a:moveTo>
                  <a:lnTo>
                    <a:pt x="1950973" y="0"/>
                  </a:lnTo>
                  <a:lnTo>
                    <a:pt x="1950973" y="1729947"/>
                  </a:lnTo>
                  <a:lnTo>
                    <a:pt x="0" y="172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6388" b="-638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53507" y="400061"/>
              <a:ext cx="1443960" cy="825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miko TH"/>
                  <a:ea typeface="Amiko TH"/>
                  <a:cs typeface="Amiko TH"/>
                  <a:sym typeface="Amiko TH"/>
                </a:rPr>
                <a:t>02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910962" y="6698362"/>
            <a:ext cx="1463230" cy="1297460"/>
            <a:chOff x="0" y="0"/>
            <a:chExt cx="1950973" cy="17299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50973" cy="1729947"/>
            </a:xfrm>
            <a:custGeom>
              <a:avLst/>
              <a:gdLst/>
              <a:ahLst/>
              <a:cxnLst/>
              <a:rect l="l" t="t" r="r" b="b"/>
              <a:pathLst>
                <a:path w="1950973" h="1729947">
                  <a:moveTo>
                    <a:pt x="0" y="0"/>
                  </a:moveTo>
                  <a:lnTo>
                    <a:pt x="1950973" y="0"/>
                  </a:lnTo>
                  <a:lnTo>
                    <a:pt x="1950973" y="1729947"/>
                  </a:lnTo>
                  <a:lnTo>
                    <a:pt x="0" y="172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6388" b="-638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53507" y="400061"/>
              <a:ext cx="1443960" cy="825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miko TH"/>
                  <a:ea typeface="Amiko TH"/>
                  <a:cs typeface="Amiko TH"/>
                  <a:sym typeface="Amiko TH"/>
                </a:rPr>
                <a:t>04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53160" y="2700055"/>
            <a:ext cx="4381585" cy="3322579"/>
            <a:chOff x="0" y="0"/>
            <a:chExt cx="5842113" cy="443010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383117"/>
              <a:ext cx="5842113" cy="1565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15"/>
                </a:lnSpc>
                <a:spcBef>
                  <a:spcPct val="0"/>
                </a:spcBef>
              </a:pPr>
              <a:endParaRPr/>
            </a:p>
            <a:p>
              <a:pPr marL="0" lvl="0" indent="0" algn="ctr">
                <a:lnSpc>
                  <a:spcPts val="4515"/>
                </a:lnSpc>
                <a:spcBef>
                  <a:spcPct val="0"/>
                </a:spcBef>
              </a:pPr>
              <a:r>
                <a:rPr lang="en-US" sz="3500" u="none" spc="136">
                  <a:solidFill>
                    <a:srgbClr val="12249B"/>
                  </a:solidFill>
                  <a:latin typeface="Amiko TH"/>
                  <a:ea typeface="Amiko TH"/>
                  <a:cs typeface="Amiko TH"/>
                  <a:sym typeface="Amiko TH"/>
                </a:rPr>
                <a:t>ส่งนโยบายและแผน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185040"/>
              <a:ext cx="5842113" cy="2775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799" spc="13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กันเงินเหลื่อมปี (ค่าใช้จ่ายที่เบิกจ่ายไม่ทัน 16 ก.ย.67 หรือกิจกรรมเริ่มดำเนินการในปีงบประมาณ 2567 และสิ้นสุดในไตรมาสแรก ธ.ค.67)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 rot="2835048">
            <a:off x="2603725" y="5482742"/>
            <a:ext cx="3297848" cy="267371"/>
            <a:chOff x="0" y="0"/>
            <a:chExt cx="6265849" cy="508000"/>
          </a:xfrm>
        </p:grpSpPr>
        <p:sp>
          <p:nvSpPr>
            <p:cNvPr id="21" name="Freeform 21"/>
            <p:cNvSpPr/>
            <p:nvPr/>
          </p:nvSpPr>
          <p:spPr>
            <a:xfrm>
              <a:off x="0" y="215900"/>
              <a:ext cx="5969939" cy="76200"/>
            </a:xfrm>
            <a:custGeom>
              <a:avLst/>
              <a:gdLst/>
              <a:ahLst/>
              <a:cxnLst/>
              <a:rect l="l" t="t" r="r" b="b"/>
              <a:pathLst>
                <a:path w="5969939" h="76200">
                  <a:moveTo>
                    <a:pt x="0" y="0"/>
                  </a:moveTo>
                  <a:lnTo>
                    <a:pt x="5969939" y="0"/>
                  </a:lnTo>
                  <a:lnTo>
                    <a:pt x="5969939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589119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0766534" y="2442936"/>
            <a:ext cx="3752086" cy="3836816"/>
          </a:xfrm>
          <a:custGeom>
            <a:avLst/>
            <a:gdLst/>
            <a:ahLst/>
            <a:cxnLst/>
            <a:rect l="l" t="t" r="r" b="b"/>
            <a:pathLst>
              <a:path w="3752086" h="3836816">
                <a:moveTo>
                  <a:pt x="0" y="0"/>
                </a:moveTo>
                <a:lnTo>
                  <a:pt x="3752087" y="0"/>
                </a:lnTo>
                <a:lnTo>
                  <a:pt x="3752087" y="3836816"/>
                </a:lnTo>
                <a:lnTo>
                  <a:pt x="0" y="38368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1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 rot="2835048">
            <a:off x="9227485" y="5647163"/>
            <a:ext cx="3297848" cy="267371"/>
            <a:chOff x="0" y="0"/>
            <a:chExt cx="6265849" cy="508000"/>
          </a:xfrm>
        </p:grpSpPr>
        <p:sp>
          <p:nvSpPr>
            <p:cNvPr id="25" name="Freeform 25"/>
            <p:cNvSpPr/>
            <p:nvPr/>
          </p:nvSpPr>
          <p:spPr>
            <a:xfrm>
              <a:off x="0" y="215900"/>
              <a:ext cx="5969939" cy="76200"/>
            </a:xfrm>
            <a:custGeom>
              <a:avLst/>
              <a:gdLst/>
              <a:ahLst/>
              <a:cxnLst/>
              <a:rect l="l" t="t" r="r" b="b"/>
              <a:pathLst>
                <a:path w="5969939" h="76200">
                  <a:moveTo>
                    <a:pt x="0" y="0"/>
                  </a:moveTo>
                  <a:lnTo>
                    <a:pt x="5969939" y="0"/>
                  </a:lnTo>
                  <a:lnTo>
                    <a:pt x="5969939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89119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7" name="Group 27"/>
          <p:cNvGrpSpPr/>
          <p:nvPr/>
        </p:nvGrpSpPr>
        <p:grpSpPr>
          <a:xfrm rot="-2699999">
            <a:off x="5993780" y="5523849"/>
            <a:ext cx="3297848" cy="267371"/>
            <a:chOff x="0" y="0"/>
            <a:chExt cx="6265849" cy="508000"/>
          </a:xfrm>
        </p:grpSpPr>
        <p:sp>
          <p:nvSpPr>
            <p:cNvPr id="28" name="Freeform 28"/>
            <p:cNvSpPr/>
            <p:nvPr/>
          </p:nvSpPr>
          <p:spPr>
            <a:xfrm>
              <a:off x="0" y="215900"/>
              <a:ext cx="5969939" cy="76200"/>
            </a:xfrm>
            <a:custGeom>
              <a:avLst/>
              <a:gdLst/>
              <a:ahLst/>
              <a:cxnLst/>
              <a:rect l="l" t="t" r="r" b="b"/>
              <a:pathLst>
                <a:path w="5969939" h="76200">
                  <a:moveTo>
                    <a:pt x="0" y="0"/>
                  </a:moveTo>
                  <a:lnTo>
                    <a:pt x="5969939" y="0"/>
                  </a:lnTo>
                  <a:lnTo>
                    <a:pt x="5969939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589119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0" name="Group 30"/>
          <p:cNvGrpSpPr/>
          <p:nvPr/>
        </p:nvGrpSpPr>
        <p:grpSpPr>
          <a:xfrm rot="-2699999">
            <a:off x="12577040" y="5523849"/>
            <a:ext cx="3297848" cy="267371"/>
            <a:chOff x="0" y="0"/>
            <a:chExt cx="6265849" cy="508000"/>
          </a:xfrm>
        </p:grpSpPr>
        <p:sp>
          <p:nvSpPr>
            <p:cNvPr id="31" name="Freeform 31"/>
            <p:cNvSpPr/>
            <p:nvPr/>
          </p:nvSpPr>
          <p:spPr>
            <a:xfrm>
              <a:off x="0" y="215900"/>
              <a:ext cx="5969939" cy="76200"/>
            </a:xfrm>
            <a:custGeom>
              <a:avLst/>
              <a:gdLst/>
              <a:ahLst/>
              <a:cxnLst/>
              <a:rect l="l" t="t" r="r" b="b"/>
              <a:pathLst>
                <a:path w="5969939" h="76200">
                  <a:moveTo>
                    <a:pt x="0" y="0"/>
                  </a:moveTo>
                  <a:lnTo>
                    <a:pt x="5969939" y="0"/>
                  </a:lnTo>
                  <a:lnTo>
                    <a:pt x="5969939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89119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044988" y="3555631"/>
            <a:ext cx="3430079" cy="2418137"/>
            <a:chOff x="0" y="0"/>
            <a:chExt cx="4573439" cy="3224182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383117"/>
              <a:ext cx="4573439" cy="1565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15"/>
                </a:lnSpc>
                <a:spcBef>
                  <a:spcPct val="0"/>
                </a:spcBef>
              </a:pPr>
              <a:endParaRPr/>
            </a:p>
            <a:p>
              <a:pPr marL="0" lvl="0" indent="0" algn="ctr">
                <a:lnSpc>
                  <a:spcPts val="4515"/>
                </a:lnSpc>
                <a:spcBef>
                  <a:spcPct val="0"/>
                </a:spcBef>
              </a:pPr>
              <a:r>
                <a:rPr lang="en-US" sz="3500" u="none" spc="136">
                  <a:solidFill>
                    <a:srgbClr val="E8441C"/>
                  </a:solidFill>
                  <a:latin typeface="Amiko TH"/>
                  <a:ea typeface="Amiko TH"/>
                  <a:cs typeface="Amiko TH"/>
                  <a:sym typeface="Amiko TH"/>
                </a:rPr>
                <a:t>ส่งการเงิน (รอบสุดท้าย)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185197"/>
              <a:ext cx="4573439" cy="2077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799" spc="139">
                  <a:solidFill>
                    <a:srgbClr val="5A4B47"/>
                  </a:solidFill>
                  <a:latin typeface="Amiko TH"/>
                  <a:ea typeface="Amiko TH"/>
                  <a:cs typeface="Amiko TH"/>
                  <a:sym typeface="Amiko TH"/>
                </a:rPr>
                <a:t>บิลค่าใช้จ่ายที่เกิดขึ้นระหว่าง</a:t>
              </a:r>
            </a:p>
            <a:p>
              <a:pPr algn="ctr">
                <a:lnSpc>
                  <a:spcPts val="4199"/>
                </a:lnSpc>
              </a:pPr>
              <a:r>
                <a:rPr lang="en-US" sz="2799" spc="139">
                  <a:solidFill>
                    <a:srgbClr val="5A4B47"/>
                  </a:solidFill>
                  <a:latin typeface="Amiko TH"/>
                  <a:ea typeface="Amiko TH"/>
                  <a:cs typeface="Amiko TH"/>
                  <a:sym typeface="Amiko TH"/>
                </a:rPr>
                <a:t> 16 ส.ค.67-15 ก.ย.67</a:t>
              </a:r>
            </a:p>
            <a:p>
              <a:pPr algn="ctr">
                <a:lnSpc>
                  <a:spcPts val="4199"/>
                </a:lnSpc>
              </a:pPr>
              <a:endParaRPr lang="en-US" sz="2799" spc="139">
                <a:solidFill>
                  <a:srgbClr val="5A4B47"/>
                </a:solidFill>
                <a:latin typeface="Amiko TH"/>
                <a:ea typeface="Amiko TH"/>
                <a:cs typeface="Amiko TH"/>
                <a:sym typeface="Amiko TH"/>
              </a:endParaR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903881" y="244448"/>
            <a:ext cx="12656080" cy="200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863"/>
              </a:lnSpc>
              <a:spcBef>
                <a:spcPct val="0"/>
              </a:spcBef>
            </a:pPr>
            <a:r>
              <a:rPr lang="en-US" sz="10616">
                <a:solidFill>
                  <a:srgbClr val="204872"/>
                </a:solidFill>
                <a:latin typeface="Amiko TH"/>
                <a:ea typeface="Amiko TH"/>
                <a:cs typeface="Amiko TH"/>
                <a:sym typeface="Amiko TH"/>
              </a:rPr>
              <a:t>การส่งเอกสารเบิกเงินปี 2567</a:t>
            </a:r>
          </a:p>
        </p:txBody>
      </p:sp>
      <p:sp>
        <p:nvSpPr>
          <p:cNvPr id="37" name="Freeform 37"/>
          <p:cNvSpPr/>
          <p:nvPr/>
        </p:nvSpPr>
        <p:spPr>
          <a:xfrm rot="-2014631">
            <a:off x="17437880" y="478072"/>
            <a:ext cx="1015440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8" name="Freeform 38"/>
          <p:cNvSpPr/>
          <p:nvPr/>
        </p:nvSpPr>
        <p:spPr>
          <a:xfrm flipH="1">
            <a:off x="11876415" y="-523430"/>
            <a:ext cx="3246016" cy="2660381"/>
          </a:xfrm>
          <a:custGeom>
            <a:avLst/>
            <a:gdLst/>
            <a:ahLst/>
            <a:cxnLst/>
            <a:rect l="l" t="t" r="r" b="b"/>
            <a:pathLst>
              <a:path w="3246016" h="2660381">
                <a:moveTo>
                  <a:pt x="3246017" y="0"/>
                </a:moveTo>
                <a:lnTo>
                  <a:pt x="0" y="0"/>
                </a:lnTo>
                <a:lnTo>
                  <a:pt x="0" y="2660381"/>
                </a:lnTo>
                <a:lnTo>
                  <a:pt x="3246017" y="2660381"/>
                </a:lnTo>
                <a:lnTo>
                  <a:pt x="324601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9" name="Freeform 39"/>
          <p:cNvSpPr/>
          <p:nvPr/>
        </p:nvSpPr>
        <p:spPr>
          <a:xfrm rot="-4686742">
            <a:off x="322255" y="-2562902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0" name="Freeform 40"/>
          <p:cNvSpPr/>
          <p:nvPr/>
        </p:nvSpPr>
        <p:spPr>
          <a:xfrm>
            <a:off x="8334745" y="171016"/>
            <a:ext cx="924811" cy="990869"/>
          </a:xfrm>
          <a:custGeom>
            <a:avLst/>
            <a:gdLst/>
            <a:ahLst/>
            <a:cxnLst/>
            <a:rect l="l" t="t" r="r" b="b"/>
            <a:pathLst>
              <a:path w="924811" h="990869">
                <a:moveTo>
                  <a:pt x="0" y="0"/>
                </a:moveTo>
                <a:lnTo>
                  <a:pt x="924811" y="0"/>
                </a:lnTo>
                <a:lnTo>
                  <a:pt x="924811" y="990868"/>
                </a:lnTo>
                <a:lnTo>
                  <a:pt x="0" y="990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1" name="Freeform 41"/>
          <p:cNvSpPr/>
          <p:nvPr/>
        </p:nvSpPr>
        <p:spPr>
          <a:xfrm rot="-865270" flipH="1">
            <a:off x="5196490" y="7428881"/>
            <a:ext cx="2115504" cy="2923436"/>
          </a:xfrm>
          <a:custGeom>
            <a:avLst/>
            <a:gdLst/>
            <a:ahLst/>
            <a:cxnLst/>
            <a:rect l="l" t="t" r="r" b="b"/>
            <a:pathLst>
              <a:path w="2115504" h="2923436">
                <a:moveTo>
                  <a:pt x="2115505" y="0"/>
                </a:moveTo>
                <a:lnTo>
                  <a:pt x="0" y="0"/>
                </a:lnTo>
                <a:lnTo>
                  <a:pt x="0" y="2923435"/>
                </a:lnTo>
                <a:lnTo>
                  <a:pt x="2115505" y="2923435"/>
                </a:lnTo>
                <a:lnTo>
                  <a:pt x="2115505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2" name="Freeform 42"/>
          <p:cNvSpPr/>
          <p:nvPr/>
        </p:nvSpPr>
        <p:spPr>
          <a:xfrm rot="-4686742">
            <a:off x="13935391" y="8345132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43"/>
          <p:cNvSpPr/>
          <p:nvPr/>
        </p:nvSpPr>
        <p:spPr>
          <a:xfrm rot="-469767">
            <a:off x="11232573" y="8477390"/>
            <a:ext cx="745473" cy="646077"/>
          </a:xfrm>
          <a:custGeom>
            <a:avLst/>
            <a:gdLst/>
            <a:ahLst/>
            <a:cxnLst/>
            <a:rect l="l" t="t" r="r" b="b"/>
            <a:pathLst>
              <a:path w="745473" h="646077">
                <a:moveTo>
                  <a:pt x="0" y="0"/>
                </a:moveTo>
                <a:lnTo>
                  <a:pt x="745473" y="0"/>
                </a:lnTo>
                <a:lnTo>
                  <a:pt x="745473" y="646077"/>
                </a:lnTo>
                <a:lnTo>
                  <a:pt x="0" y="64607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4" name="Group 44"/>
          <p:cNvGrpSpPr/>
          <p:nvPr/>
        </p:nvGrpSpPr>
        <p:grpSpPr>
          <a:xfrm>
            <a:off x="7642704" y="6526412"/>
            <a:ext cx="3233705" cy="2941894"/>
            <a:chOff x="0" y="0"/>
            <a:chExt cx="4311606" cy="3922525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383117"/>
              <a:ext cx="4311606" cy="1565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15"/>
                </a:lnSpc>
                <a:spcBef>
                  <a:spcPct val="0"/>
                </a:spcBef>
              </a:pPr>
              <a:endParaRPr/>
            </a:p>
            <a:p>
              <a:pPr marL="0" lvl="0" indent="0" algn="ctr">
                <a:lnSpc>
                  <a:spcPts val="4515"/>
                </a:lnSpc>
                <a:spcBef>
                  <a:spcPct val="0"/>
                </a:spcBef>
              </a:pPr>
              <a:r>
                <a:rPr lang="en-US" sz="3500" u="none" spc="136">
                  <a:solidFill>
                    <a:srgbClr val="12249B"/>
                  </a:solidFill>
                  <a:latin typeface="Amiko TH"/>
                  <a:ea typeface="Amiko TH"/>
                  <a:cs typeface="Amiko TH"/>
                  <a:sym typeface="Amiko TH"/>
                </a:rPr>
                <a:t>ส่งพัสดุ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1185040"/>
              <a:ext cx="4311606" cy="2775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799" spc="13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บิลค่าใช้จ่ายที่มีรายการจัดซื้อจัดจ้างที่เกิดขึ้นระหว่าง</a:t>
              </a:r>
            </a:p>
            <a:p>
              <a:pPr algn="ctr">
                <a:lnSpc>
                  <a:spcPts val="4199"/>
                </a:lnSpc>
              </a:pPr>
              <a:r>
                <a:rPr lang="en-US" sz="2799" spc="13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 1 ต.ค.66-9 ก.ย.67</a:t>
              </a:r>
            </a:p>
            <a:p>
              <a:pPr algn="ctr">
                <a:lnSpc>
                  <a:spcPts val="4199"/>
                </a:lnSpc>
              </a:pPr>
              <a:endParaRPr lang="en-US" sz="2799" spc="139">
                <a:solidFill>
                  <a:srgbClr val="191919"/>
                </a:solidFill>
                <a:latin typeface="Amiko TH"/>
                <a:ea typeface="Amiko TH"/>
                <a:cs typeface="Amiko TH"/>
                <a:sym typeface="Amiko TH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16147" y="6080203"/>
            <a:ext cx="3197159" cy="2275262"/>
            <a:chOff x="0" y="0"/>
            <a:chExt cx="4262879" cy="3033683"/>
          </a:xfrm>
        </p:grpSpPr>
        <p:sp>
          <p:nvSpPr>
            <p:cNvPr id="48" name="TextBox 48"/>
            <p:cNvSpPr txBox="1"/>
            <p:nvPr/>
          </p:nvSpPr>
          <p:spPr>
            <a:xfrm>
              <a:off x="0" y="-335492"/>
              <a:ext cx="4262879" cy="1518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14"/>
                </a:lnSpc>
                <a:spcBef>
                  <a:spcPct val="0"/>
                </a:spcBef>
              </a:pPr>
              <a:endParaRPr/>
            </a:p>
            <a:p>
              <a:pPr marL="0" lvl="0" indent="0" algn="ctr">
                <a:lnSpc>
                  <a:spcPts val="4514"/>
                </a:lnSpc>
                <a:spcBef>
                  <a:spcPct val="0"/>
                </a:spcBef>
              </a:pPr>
              <a:r>
                <a:rPr lang="en-US" sz="3499" u="none" spc="136">
                  <a:solidFill>
                    <a:srgbClr val="12249B"/>
                  </a:solidFill>
                  <a:latin typeface="Amiko TH"/>
                  <a:ea typeface="Amiko TH"/>
                  <a:cs typeface="Amiko TH"/>
                  <a:sym typeface="Amiko TH"/>
                </a:rPr>
                <a:t>ส่งการเงิน (รอบ1)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1185197"/>
              <a:ext cx="4262879" cy="137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799" spc="13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บิลค่าใช้จ่ายที่เกิดขึ้นระหว่าง</a:t>
              </a:r>
            </a:p>
            <a:p>
              <a:pPr algn="ctr">
                <a:lnSpc>
                  <a:spcPts val="4199"/>
                </a:lnSpc>
              </a:pPr>
              <a:r>
                <a:rPr lang="en-US" sz="2799" spc="13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 1 ต.ค.66-16 ส.ค.67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4564817" y="6526412"/>
            <a:ext cx="3058728" cy="1370190"/>
            <a:chOff x="0" y="0"/>
            <a:chExt cx="4078304" cy="1826920"/>
          </a:xfrm>
        </p:grpSpPr>
        <p:sp>
          <p:nvSpPr>
            <p:cNvPr id="51" name="TextBox 51"/>
            <p:cNvSpPr txBox="1"/>
            <p:nvPr/>
          </p:nvSpPr>
          <p:spPr>
            <a:xfrm>
              <a:off x="0" y="-383117"/>
              <a:ext cx="4078304" cy="1565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15"/>
                </a:lnSpc>
                <a:spcBef>
                  <a:spcPct val="0"/>
                </a:spcBef>
              </a:pPr>
              <a:endParaRPr/>
            </a:p>
            <a:p>
              <a:pPr marL="0" lvl="0" indent="0" algn="ctr">
                <a:lnSpc>
                  <a:spcPts val="4515"/>
                </a:lnSpc>
                <a:spcBef>
                  <a:spcPct val="0"/>
                </a:spcBef>
              </a:pPr>
              <a:r>
                <a:rPr lang="en-US" sz="3500" u="none" spc="136">
                  <a:solidFill>
                    <a:srgbClr val="12249B"/>
                  </a:solidFill>
                  <a:latin typeface="Amiko TH"/>
                  <a:ea typeface="Amiko TH"/>
                  <a:cs typeface="Amiko TH"/>
                  <a:sym typeface="Amiko TH"/>
                </a:rPr>
                <a:t>ส่งกองคลัง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1185040"/>
              <a:ext cx="4078304" cy="679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799" spc="13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การเงินส่งใบตั้งหนี้ปี 2567</a:t>
              </a: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5448483" y="2414649"/>
            <a:ext cx="124800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D051AD"/>
                </a:solidFill>
                <a:latin typeface="Amiko TH"/>
                <a:ea typeface="Amiko TH"/>
                <a:cs typeface="Amiko TH"/>
                <a:sym typeface="Amiko TH"/>
              </a:rPr>
              <a:t>23 ส.ค.67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819335" y="5737341"/>
            <a:ext cx="1248001" cy="57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D051AD"/>
                </a:solidFill>
                <a:latin typeface="Amiko TH"/>
                <a:ea typeface="Amiko TH"/>
                <a:cs typeface="Amiko TH"/>
                <a:sym typeface="Amiko TH"/>
              </a:rPr>
              <a:t>16 ส.ค.67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635556" y="6194466"/>
            <a:ext cx="1248001" cy="57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D051AD"/>
                </a:solidFill>
                <a:latin typeface="Amiko TH"/>
                <a:ea typeface="Amiko TH"/>
                <a:cs typeface="Amiko TH"/>
                <a:sym typeface="Amiko TH"/>
              </a:rPr>
              <a:t>9 ก.ย.67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5486459" y="6194466"/>
            <a:ext cx="1356560" cy="57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D051AD"/>
                </a:solidFill>
                <a:latin typeface="Amiko TH"/>
                <a:ea typeface="Amiko TH"/>
                <a:cs typeface="Amiko TH"/>
                <a:sym typeface="Amiko TH"/>
              </a:rPr>
              <a:t>20 ก.ย.67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911763" y="3212768"/>
            <a:ext cx="1248001" cy="57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CB6CE6"/>
                </a:solidFill>
                <a:latin typeface="Amiko TH"/>
                <a:ea typeface="Amiko TH"/>
                <a:cs typeface="Amiko TH"/>
                <a:sym typeface="Amiko TH"/>
              </a:rPr>
              <a:t>16 ก.ย.67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51374"/>
            <a:ext cx="18288000" cy="5829300"/>
          </a:xfrm>
          <a:custGeom>
            <a:avLst/>
            <a:gdLst/>
            <a:ahLst/>
            <a:cxnLst/>
            <a:rect l="l" t="t" r="r" b="b"/>
            <a:pathLst>
              <a:path w="18288000" h="5829300">
                <a:moveTo>
                  <a:pt x="0" y="0"/>
                </a:moveTo>
                <a:lnTo>
                  <a:pt x="18288000" y="0"/>
                </a:lnTo>
                <a:lnTo>
                  <a:pt x="18288000" y="5829300"/>
                </a:lnTo>
                <a:lnTo>
                  <a:pt x="0" y="5829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540392" y="7822804"/>
            <a:ext cx="1143014" cy="1435496"/>
          </a:xfrm>
          <a:custGeom>
            <a:avLst/>
            <a:gdLst/>
            <a:ahLst/>
            <a:cxnLst/>
            <a:rect l="l" t="t" r="r" b="b"/>
            <a:pathLst>
              <a:path w="1143014" h="1435496">
                <a:moveTo>
                  <a:pt x="0" y="0"/>
                </a:moveTo>
                <a:lnTo>
                  <a:pt x="1143014" y="0"/>
                </a:lnTo>
                <a:lnTo>
                  <a:pt x="1143014" y="1435496"/>
                </a:lnTo>
                <a:lnTo>
                  <a:pt x="0" y="1435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1701246" y="8024181"/>
            <a:ext cx="821306" cy="82130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21" tIns="37321" rIns="37321" bIns="37321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744750" y="6307175"/>
            <a:ext cx="1143014" cy="1435496"/>
          </a:xfrm>
          <a:custGeom>
            <a:avLst/>
            <a:gdLst/>
            <a:ahLst/>
            <a:cxnLst/>
            <a:rect l="l" t="t" r="r" b="b"/>
            <a:pathLst>
              <a:path w="1143014" h="1435496">
                <a:moveTo>
                  <a:pt x="0" y="0"/>
                </a:moveTo>
                <a:lnTo>
                  <a:pt x="1143014" y="0"/>
                </a:lnTo>
                <a:lnTo>
                  <a:pt x="1143014" y="1435497"/>
                </a:lnTo>
                <a:lnTo>
                  <a:pt x="0" y="14354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8" name="Group 8"/>
          <p:cNvGrpSpPr/>
          <p:nvPr/>
        </p:nvGrpSpPr>
        <p:grpSpPr>
          <a:xfrm>
            <a:off x="5905604" y="6508553"/>
            <a:ext cx="821306" cy="82130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21" tIns="37321" rIns="37321" bIns="37321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9108" y="4550421"/>
            <a:ext cx="1143014" cy="1435496"/>
          </a:xfrm>
          <a:custGeom>
            <a:avLst/>
            <a:gdLst/>
            <a:ahLst/>
            <a:cxnLst/>
            <a:rect l="l" t="t" r="r" b="b"/>
            <a:pathLst>
              <a:path w="1143014" h="1435496">
                <a:moveTo>
                  <a:pt x="0" y="0"/>
                </a:moveTo>
                <a:lnTo>
                  <a:pt x="1143014" y="0"/>
                </a:lnTo>
                <a:lnTo>
                  <a:pt x="1143014" y="1435496"/>
                </a:lnTo>
                <a:lnTo>
                  <a:pt x="0" y="14354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2" name="Group 12"/>
          <p:cNvGrpSpPr/>
          <p:nvPr/>
        </p:nvGrpSpPr>
        <p:grpSpPr>
          <a:xfrm>
            <a:off x="10109962" y="4751798"/>
            <a:ext cx="821306" cy="82130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21" tIns="37321" rIns="37321" bIns="37321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153466" y="3986327"/>
            <a:ext cx="1143014" cy="1435496"/>
          </a:xfrm>
          <a:custGeom>
            <a:avLst/>
            <a:gdLst/>
            <a:ahLst/>
            <a:cxnLst/>
            <a:rect l="l" t="t" r="r" b="b"/>
            <a:pathLst>
              <a:path w="1143014" h="1435496">
                <a:moveTo>
                  <a:pt x="0" y="0"/>
                </a:moveTo>
                <a:lnTo>
                  <a:pt x="1143014" y="0"/>
                </a:lnTo>
                <a:lnTo>
                  <a:pt x="1143014" y="1435496"/>
                </a:lnTo>
                <a:lnTo>
                  <a:pt x="0" y="1435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6" name="Group 16"/>
          <p:cNvGrpSpPr/>
          <p:nvPr/>
        </p:nvGrpSpPr>
        <p:grpSpPr>
          <a:xfrm>
            <a:off x="14314320" y="4187704"/>
            <a:ext cx="821306" cy="82130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21" tIns="37321" rIns="37321" bIns="37321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5706" y="4958007"/>
            <a:ext cx="1001445" cy="861242"/>
          </a:xfrm>
          <a:custGeom>
            <a:avLst/>
            <a:gdLst/>
            <a:ahLst/>
            <a:cxnLst/>
            <a:rect l="l" t="t" r="r" b="b"/>
            <a:pathLst>
              <a:path w="1001445" h="861242">
                <a:moveTo>
                  <a:pt x="0" y="0"/>
                </a:moveTo>
                <a:lnTo>
                  <a:pt x="1001445" y="0"/>
                </a:lnTo>
                <a:lnTo>
                  <a:pt x="1001445" y="861243"/>
                </a:lnTo>
                <a:lnTo>
                  <a:pt x="0" y="861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0" name="Freeform 20"/>
          <p:cNvSpPr/>
          <p:nvPr/>
        </p:nvSpPr>
        <p:spPr>
          <a:xfrm>
            <a:off x="6048257" y="2698688"/>
            <a:ext cx="839506" cy="955342"/>
          </a:xfrm>
          <a:custGeom>
            <a:avLst/>
            <a:gdLst/>
            <a:ahLst/>
            <a:cxnLst/>
            <a:rect l="l" t="t" r="r" b="b"/>
            <a:pathLst>
              <a:path w="839506" h="955342">
                <a:moveTo>
                  <a:pt x="0" y="0"/>
                </a:moveTo>
                <a:lnTo>
                  <a:pt x="839507" y="0"/>
                </a:lnTo>
                <a:lnTo>
                  <a:pt x="839507" y="955342"/>
                </a:lnTo>
                <a:lnTo>
                  <a:pt x="0" y="9553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1" name="Freeform 21"/>
          <p:cNvSpPr/>
          <p:nvPr/>
        </p:nvSpPr>
        <p:spPr>
          <a:xfrm>
            <a:off x="10110228" y="1343483"/>
            <a:ext cx="821039" cy="907226"/>
          </a:xfrm>
          <a:custGeom>
            <a:avLst/>
            <a:gdLst/>
            <a:ahLst/>
            <a:cxnLst/>
            <a:rect l="l" t="t" r="r" b="b"/>
            <a:pathLst>
              <a:path w="821039" h="907226">
                <a:moveTo>
                  <a:pt x="0" y="0"/>
                </a:moveTo>
                <a:lnTo>
                  <a:pt x="821040" y="0"/>
                </a:lnTo>
                <a:lnTo>
                  <a:pt x="821040" y="907226"/>
                </a:lnTo>
                <a:lnTo>
                  <a:pt x="0" y="907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2" name="Freeform 22"/>
          <p:cNvSpPr/>
          <p:nvPr/>
        </p:nvSpPr>
        <p:spPr>
          <a:xfrm>
            <a:off x="15135626" y="567818"/>
            <a:ext cx="858394" cy="921765"/>
          </a:xfrm>
          <a:custGeom>
            <a:avLst/>
            <a:gdLst/>
            <a:ahLst/>
            <a:cxnLst/>
            <a:rect l="l" t="t" r="r" b="b"/>
            <a:pathLst>
              <a:path w="858394" h="921765">
                <a:moveTo>
                  <a:pt x="0" y="0"/>
                </a:moveTo>
                <a:lnTo>
                  <a:pt x="858394" y="0"/>
                </a:lnTo>
                <a:lnTo>
                  <a:pt x="858394" y="921764"/>
                </a:lnTo>
                <a:lnTo>
                  <a:pt x="0" y="9217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3" name="Freeform 23"/>
          <p:cNvSpPr/>
          <p:nvPr/>
        </p:nvSpPr>
        <p:spPr>
          <a:xfrm rot="-10800000">
            <a:off x="16927881" y="-1089738"/>
            <a:ext cx="2371914" cy="2371914"/>
          </a:xfrm>
          <a:custGeom>
            <a:avLst/>
            <a:gdLst/>
            <a:ahLst/>
            <a:cxnLst/>
            <a:rect l="l" t="t" r="r" b="b"/>
            <a:pathLst>
              <a:path w="2371914" h="2371914">
                <a:moveTo>
                  <a:pt x="0" y="0"/>
                </a:moveTo>
                <a:lnTo>
                  <a:pt x="2371915" y="0"/>
                </a:lnTo>
                <a:lnTo>
                  <a:pt x="2371915" y="2371914"/>
                </a:lnTo>
                <a:lnTo>
                  <a:pt x="0" y="2371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30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4" name="Freeform 24"/>
          <p:cNvSpPr/>
          <p:nvPr/>
        </p:nvSpPr>
        <p:spPr>
          <a:xfrm>
            <a:off x="-521022" y="1282176"/>
            <a:ext cx="1860083" cy="867264"/>
          </a:xfrm>
          <a:custGeom>
            <a:avLst/>
            <a:gdLst/>
            <a:ahLst/>
            <a:cxnLst/>
            <a:rect l="l" t="t" r="r" b="b"/>
            <a:pathLst>
              <a:path w="1860083" h="867264">
                <a:moveTo>
                  <a:pt x="0" y="0"/>
                </a:moveTo>
                <a:lnTo>
                  <a:pt x="1860084" y="0"/>
                </a:lnTo>
                <a:lnTo>
                  <a:pt x="1860084" y="867264"/>
                </a:lnTo>
                <a:lnTo>
                  <a:pt x="0" y="86726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30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5" name="Freeform 25"/>
          <p:cNvSpPr/>
          <p:nvPr/>
        </p:nvSpPr>
        <p:spPr>
          <a:xfrm>
            <a:off x="17537807" y="8255755"/>
            <a:ext cx="1283563" cy="598461"/>
          </a:xfrm>
          <a:custGeom>
            <a:avLst/>
            <a:gdLst/>
            <a:ahLst/>
            <a:cxnLst/>
            <a:rect l="l" t="t" r="r" b="b"/>
            <a:pathLst>
              <a:path w="1283563" h="598461">
                <a:moveTo>
                  <a:pt x="0" y="0"/>
                </a:moveTo>
                <a:lnTo>
                  <a:pt x="1283563" y="0"/>
                </a:lnTo>
                <a:lnTo>
                  <a:pt x="1283563" y="598462"/>
                </a:lnTo>
                <a:lnTo>
                  <a:pt x="0" y="59846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30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6" name="Freeform 26"/>
          <p:cNvSpPr/>
          <p:nvPr/>
        </p:nvSpPr>
        <p:spPr>
          <a:xfrm>
            <a:off x="16961100" y="667133"/>
            <a:ext cx="596399" cy="361567"/>
          </a:xfrm>
          <a:custGeom>
            <a:avLst/>
            <a:gdLst/>
            <a:ahLst/>
            <a:cxnLst/>
            <a:rect l="l" t="t" r="r" b="b"/>
            <a:pathLst>
              <a:path w="596399" h="361567">
                <a:moveTo>
                  <a:pt x="0" y="0"/>
                </a:moveTo>
                <a:lnTo>
                  <a:pt x="596400" y="0"/>
                </a:lnTo>
                <a:lnTo>
                  <a:pt x="596400" y="361567"/>
                </a:lnTo>
                <a:lnTo>
                  <a:pt x="0" y="3615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 flipH="1" flipV="1">
            <a:off x="-603562" y="-637271"/>
            <a:ext cx="1441219" cy="1459463"/>
          </a:xfrm>
          <a:custGeom>
            <a:avLst/>
            <a:gdLst/>
            <a:ahLst/>
            <a:cxnLst/>
            <a:rect l="l" t="t" r="r" b="b"/>
            <a:pathLst>
              <a:path w="1441219" h="1459463">
                <a:moveTo>
                  <a:pt x="1441219" y="1459462"/>
                </a:moveTo>
                <a:lnTo>
                  <a:pt x="0" y="1459462"/>
                </a:lnTo>
                <a:lnTo>
                  <a:pt x="0" y="0"/>
                </a:lnTo>
                <a:lnTo>
                  <a:pt x="1441219" y="0"/>
                </a:lnTo>
                <a:lnTo>
                  <a:pt x="1441219" y="1459462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28" name="Freeform 28"/>
          <p:cNvSpPr/>
          <p:nvPr/>
        </p:nvSpPr>
        <p:spPr>
          <a:xfrm>
            <a:off x="1245297" y="9876189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Freeform 29"/>
          <p:cNvSpPr/>
          <p:nvPr/>
        </p:nvSpPr>
        <p:spPr>
          <a:xfrm flipV="1">
            <a:off x="3747242" y="4774033"/>
            <a:ext cx="851598" cy="925650"/>
          </a:xfrm>
          <a:custGeom>
            <a:avLst/>
            <a:gdLst/>
            <a:ahLst/>
            <a:cxnLst/>
            <a:rect l="l" t="t" r="r" b="b"/>
            <a:pathLst>
              <a:path w="851598" h="925650">
                <a:moveTo>
                  <a:pt x="0" y="925650"/>
                </a:moveTo>
                <a:lnTo>
                  <a:pt x="851598" y="925650"/>
                </a:lnTo>
                <a:lnTo>
                  <a:pt x="851598" y="0"/>
                </a:lnTo>
                <a:lnTo>
                  <a:pt x="0" y="0"/>
                </a:lnTo>
                <a:lnTo>
                  <a:pt x="0" y="92565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30" name="Freeform 30"/>
          <p:cNvSpPr/>
          <p:nvPr/>
        </p:nvSpPr>
        <p:spPr>
          <a:xfrm flipV="1">
            <a:off x="8095297" y="2900859"/>
            <a:ext cx="851598" cy="925650"/>
          </a:xfrm>
          <a:custGeom>
            <a:avLst/>
            <a:gdLst/>
            <a:ahLst/>
            <a:cxnLst/>
            <a:rect l="l" t="t" r="r" b="b"/>
            <a:pathLst>
              <a:path w="851598" h="925650">
                <a:moveTo>
                  <a:pt x="0" y="925650"/>
                </a:moveTo>
                <a:lnTo>
                  <a:pt x="851598" y="925650"/>
                </a:lnTo>
                <a:lnTo>
                  <a:pt x="851598" y="0"/>
                </a:lnTo>
                <a:lnTo>
                  <a:pt x="0" y="0"/>
                </a:lnTo>
                <a:lnTo>
                  <a:pt x="0" y="92565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31" name="Freeform 31"/>
          <p:cNvSpPr/>
          <p:nvPr/>
        </p:nvSpPr>
        <p:spPr>
          <a:xfrm flipV="1">
            <a:off x="12553119" y="2250709"/>
            <a:ext cx="851598" cy="925650"/>
          </a:xfrm>
          <a:custGeom>
            <a:avLst/>
            <a:gdLst/>
            <a:ahLst/>
            <a:cxnLst/>
            <a:rect l="l" t="t" r="r" b="b"/>
            <a:pathLst>
              <a:path w="851598" h="925650">
                <a:moveTo>
                  <a:pt x="0" y="925650"/>
                </a:moveTo>
                <a:lnTo>
                  <a:pt x="851598" y="925650"/>
                </a:lnTo>
                <a:lnTo>
                  <a:pt x="851598" y="0"/>
                </a:lnTo>
                <a:lnTo>
                  <a:pt x="0" y="0"/>
                </a:lnTo>
                <a:lnTo>
                  <a:pt x="0" y="92565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2" name="TextBox 32"/>
          <p:cNvSpPr txBox="1"/>
          <p:nvPr/>
        </p:nvSpPr>
        <p:spPr>
          <a:xfrm>
            <a:off x="941871" y="6364768"/>
            <a:ext cx="264911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4D4D4D"/>
                </a:solidFill>
                <a:latin typeface="Amiko TH"/>
                <a:ea typeface="Amiko TH"/>
                <a:cs typeface="Amiko TH"/>
                <a:sym typeface="Amiko TH"/>
              </a:rPr>
              <a:t>เริ่มส่งเอกสารเบิกเงินกันเหลื่อมปี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37657" y="5720321"/>
            <a:ext cx="2812488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6D67C4"/>
                </a:solidFill>
                <a:latin typeface="Amiko TH"/>
                <a:ea typeface="Amiko TH"/>
                <a:cs typeface="Amiko TH"/>
                <a:sym typeface="Amiko TH"/>
              </a:rPr>
              <a:t>15 ต.ค.67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52874" y="8190378"/>
            <a:ext cx="518049" cy="4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D4D4D"/>
                </a:solidFill>
                <a:latin typeface="Inter Bold"/>
                <a:ea typeface="Inter Bold"/>
                <a:cs typeface="Inter Bold"/>
                <a:sym typeface="Inter Bold"/>
              </a:rPr>
              <a:t>01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250724" y="4106782"/>
            <a:ext cx="2649115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4D4D4D"/>
                </a:solidFill>
                <a:latin typeface="Amiko TH"/>
                <a:ea typeface="Amiko TH"/>
                <a:cs typeface="Amiko TH"/>
                <a:sym typeface="Amiko TH"/>
              </a:rPr>
              <a:t>ขอขยายเวลาหากคาดว่าส่งงานและเบิกจ่ายไม่ทัน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88946" y="3642055"/>
            <a:ext cx="2958129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1 ธ.ค.67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057232" y="6674749"/>
            <a:ext cx="51804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D4D4D"/>
                </a:solidFill>
                <a:latin typeface="Inter Bold"/>
                <a:ea typeface="Inter Bold"/>
                <a:cs typeface="Inter Bold"/>
                <a:sym typeface="Inter Bold"/>
              </a:rPr>
              <a:t>02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225242" y="2244663"/>
            <a:ext cx="2799343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18 ธ.ค.67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61590" y="4917995"/>
            <a:ext cx="51804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D4D4D"/>
                </a:solidFill>
                <a:latin typeface="Inter Bold"/>
                <a:ea typeface="Inter Bold"/>
                <a:cs typeface="Inter Bold"/>
                <a:sym typeface="Inter Bold"/>
              </a:rPr>
              <a:t>03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659440" y="2087867"/>
            <a:ext cx="330166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4D4D4D"/>
                </a:solidFill>
                <a:latin typeface="Amiko TH"/>
                <a:ea typeface="Amiko TH"/>
                <a:cs typeface="Amiko TH"/>
                <a:sym typeface="Amiko TH"/>
              </a:rPr>
              <a:t>สิ้นสุดการเบิกจ่ายเงินกันเหลื่อมปีไตรมาสแรก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896808" y="1495059"/>
            <a:ext cx="2799343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27 ธ.ค.67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465948" y="4353901"/>
            <a:ext cx="51804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D4D4D"/>
                </a:solidFill>
                <a:latin typeface="Inter Bold"/>
                <a:ea typeface="Inter Bold"/>
                <a:cs typeface="Inter Bold"/>
                <a:sym typeface="Inter Bold"/>
              </a:rPr>
              <a:t>04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75025" y="380177"/>
            <a:ext cx="14930446" cy="151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dirty="0" err="1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การส่งเอกสารเงินกันเหลื่อมปี</a:t>
            </a:r>
            <a:r>
              <a:rPr lang="en-US" sz="9999" dirty="0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 2567</a:t>
            </a:r>
          </a:p>
        </p:txBody>
      </p:sp>
      <p:sp>
        <p:nvSpPr>
          <p:cNvPr id="44" name="Freeform 44"/>
          <p:cNvSpPr/>
          <p:nvPr/>
        </p:nvSpPr>
        <p:spPr>
          <a:xfrm>
            <a:off x="16186700" y="9950472"/>
            <a:ext cx="1072600" cy="336528"/>
          </a:xfrm>
          <a:custGeom>
            <a:avLst/>
            <a:gdLst/>
            <a:ahLst/>
            <a:cxnLst/>
            <a:rect l="l" t="t" r="r" b="b"/>
            <a:pathLst>
              <a:path w="1072600" h="336528">
                <a:moveTo>
                  <a:pt x="0" y="0"/>
                </a:moveTo>
                <a:lnTo>
                  <a:pt x="1072600" y="0"/>
                </a:lnTo>
                <a:lnTo>
                  <a:pt x="1072600" y="336528"/>
                </a:lnTo>
                <a:lnTo>
                  <a:pt x="0" y="33652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45"/>
          <p:cNvSpPr/>
          <p:nvPr/>
        </p:nvSpPr>
        <p:spPr>
          <a:xfrm flipV="1">
            <a:off x="17288598" y="9680674"/>
            <a:ext cx="1650481" cy="1458613"/>
          </a:xfrm>
          <a:custGeom>
            <a:avLst/>
            <a:gdLst/>
            <a:ahLst/>
            <a:cxnLst/>
            <a:rect l="l" t="t" r="r" b="b"/>
            <a:pathLst>
              <a:path w="1650481" h="1458613">
                <a:moveTo>
                  <a:pt x="0" y="1458612"/>
                </a:moveTo>
                <a:lnTo>
                  <a:pt x="1650481" y="1458612"/>
                </a:lnTo>
                <a:lnTo>
                  <a:pt x="1650481" y="0"/>
                </a:lnTo>
                <a:lnTo>
                  <a:pt x="0" y="0"/>
                </a:lnTo>
                <a:lnTo>
                  <a:pt x="0" y="1458612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46" name="TextBox 46"/>
          <p:cNvSpPr txBox="1"/>
          <p:nvPr/>
        </p:nvSpPr>
        <p:spPr>
          <a:xfrm>
            <a:off x="8946895" y="3115309"/>
            <a:ext cx="3514873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การเงินรับเอกสารเงินกันเหลื่อมปี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20056">
            <a:off x="2083047" y="7510561"/>
            <a:ext cx="12630913" cy="11383416"/>
          </a:xfrm>
          <a:custGeom>
            <a:avLst/>
            <a:gdLst/>
            <a:ahLst/>
            <a:cxnLst/>
            <a:rect l="l" t="t" r="r" b="b"/>
            <a:pathLst>
              <a:path w="12630913" h="11383416">
                <a:moveTo>
                  <a:pt x="0" y="0"/>
                </a:moveTo>
                <a:lnTo>
                  <a:pt x="12630913" y="0"/>
                </a:lnTo>
                <a:lnTo>
                  <a:pt x="12630913" y="11383416"/>
                </a:lnTo>
                <a:lnTo>
                  <a:pt x="0" y="1138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710122">
            <a:off x="-3512132" y="-6180786"/>
            <a:ext cx="12630913" cy="11383416"/>
          </a:xfrm>
          <a:custGeom>
            <a:avLst/>
            <a:gdLst/>
            <a:ahLst/>
            <a:cxnLst/>
            <a:rect l="l" t="t" r="r" b="b"/>
            <a:pathLst>
              <a:path w="12630913" h="11383416">
                <a:moveTo>
                  <a:pt x="0" y="0"/>
                </a:moveTo>
                <a:lnTo>
                  <a:pt x="12630914" y="0"/>
                </a:lnTo>
                <a:lnTo>
                  <a:pt x="12630914" y="11383416"/>
                </a:lnTo>
                <a:lnTo>
                  <a:pt x="0" y="11383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-2852305" y="7974815"/>
            <a:ext cx="7315200" cy="2566970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-1502471" y="-63747"/>
            <a:ext cx="10619756" cy="234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5"/>
              </a:lnSpc>
            </a:pPr>
            <a:r>
              <a:rPr lang="en-US" sz="15900" spc="667">
                <a:solidFill>
                  <a:srgbClr val="EEF4F4"/>
                </a:solidFill>
                <a:latin typeface="Bara TH"/>
                <a:ea typeface="Bara TH"/>
                <a:cs typeface="Bara TH"/>
                <a:sym typeface="Bara TH"/>
              </a:rPr>
              <a:t>PROCESS</a:t>
            </a:r>
          </a:p>
        </p:txBody>
      </p:sp>
      <p:sp>
        <p:nvSpPr>
          <p:cNvPr id="6" name="AutoShape 6"/>
          <p:cNvSpPr/>
          <p:nvPr/>
        </p:nvSpPr>
        <p:spPr>
          <a:xfrm>
            <a:off x="831777" y="3529913"/>
            <a:ext cx="643803" cy="5500760"/>
          </a:xfrm>
          <a:prstGeom prst="rect">
            <a:avLst/>
          </a:prstGeom>
          <a:solidFill>
            <a:srgbClr val="191919">
              <a:alpha val="4706"/>
            </a:srgbClr>
          </a:solidFill>
        </p:spPr>
        <p:txBody>
          <a:bodyPr/>
          <a:lstStyle/>
          <a:p>
            <a:endParaRPr lang="th-TH"/>
          </a:p>
        </p:txBody>
      </p:sp>
      <p:grpSp>
        <p:nvGrpSpPr>
          <p:cNvPr id="7" name="Group 7"/>
          <p:cNvGrpSpPr/>
          <p:nvPr/>
        </p:nvGrpSpPr>
        <p:grpSpPr>
          <a:xfrm>
            <a:off x="410715" y="3264079"/>
            <a:ext cx="1463230" cy="1300219"/>
            <a:chOff x="0" y="0"/>
            <a:chExt cx="1950973" cy="1733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0973" cy="1733625"/>
            </a:xfrm>
            <a:custGeom>
              <a:avLst/>
              <a:gdLst/>
              <a:ahLst/>
              <a:cxnLst/>
              <a:rect l="l" t="t" r="r" b="b"/>
              <a:pathLst>
                <a:path w="1950973" h="1733625">
                  <a:moveTo>
                    <a:pt x="0" y="0"/>
                  </a:moveTo>
                  <a:lnTo>
                    <a:pt x="1950973" y="0"/>
                  </a:lnTo>
                  <a:lnTo>
                    <a:pt x="1950973" y="1733625"/>
                  </a:lnTo>
                  <a:lnTo>
                    <a:pt x="0" y="1733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6268" b="-626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53507" y="466736"/>
              <a:ext cx="1443960" cy="76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thiti Semi-Bold"/>
                  <a:ea typeface="Athiti Semi-Bold"/>
                  <a:cs typeface="Athiti Semi-Bold"/>
                  <a:sym typeface="Athiti Semi-Bold"/>
                </a:rPr>
                <a:t>01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6525941" y="3726071"/>
            <a:ext cx="643803" cy="5500760"/>
          </a:xfrm>
          <a:prstGeom prst="rect">
            <a:avLst/>
          </a:prstGeom>
          <a:solidFill>
            <a:srgbClr val="191919">
              <a:alpha val="4706"/>
            </a:srgbClr>
          </a:solidFill>
        </p:spPr>
        <p:txBody>
          <a:bodyPr/>
          <a:lstStyle/>
          <a:p>
            <a:endParaRPr lang="th-TH"/>
          </a:p>
        </p:txBody>
      </p:sp>
      <p:grpSp>
        <p:nvGrpSpPr>
          <p:cNvPr id="11" name="Group 11"/>
          <p:cNvGrpSpPr/>
          <p:nvPr/>
        </p:nvGrpSpPr>
        <p:grpSpPr>
          <a:xfrm>
            <a:off x="6156482" y="3207607"/>
            <a:ext cx="1463230" cy="1300219"/>
            <a:chOff x="0" y="0"/>
            <a:chExt cx="1950973" cy="17336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0973" cy="1733625"/>
            </a:xfrm>
            <a:custGeom>
              <a:avLst/>
              <a:gdLst/>
              <a:ahLst/>
              <a:cxnLst/>
              <a:rect l="l" t="t" r="r" b="b"/>
              <a:pathLst>
                <a:path w="1950973" h="1733625">
                  <a:moveTo>
                    <a:pt x="0" y="0"/>
                  </a:moveTo>
                  <a:lnTo>
                    <a:pt x="1950973" y="0"/>
                  </a:lnTo>
                  <a:lnTo>
                    <a:pt x="1950973" y="1733625"/>
                  </a:lnTo>
                  <a:lnTo>
                    <a:pt x="0" y="1733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6268" b="-626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53507" y="466736"/>
              <a:ext cx="1443960" cy="76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thiti Semi-Bold"/>
                  <a:ea typeface="Athiti Semi-Bold"/>
                  <a:cs typeface="Athiti Semi-Bold"/>
                  <a:sym typeface="Athiti Semi-Bold"/>
                </a:rPr>
                <a:t>03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4597368" y="3529913"/>
            <a:ext cx="643803" cy="5500760"/>
          </a:xfrm>
          <a:prstGeom prst="rect">
            <a:avLst/>
          </a:prstGeom>
          <a:solidFill>
            <a:srgbClr val="191919">
              <a:alpha val="4706"/>
            </a:srgbClr>
          </a:solidFill>
        </p:spPr>
        <p:txBody>
          <a:bodyPr/>
          <a:lstStyle/>
          <a:p>
            <a:endParaRPr lang="th-TH"/>
          </a:p>
        </p:txBody>
      </p:sp>
      <p:grpSp>
        <p:nvGrpSpPr>
          <p:cNvPr id="15" name="Group 15"/>
          <p:cNvGrpSpPr/>
          <p:nvPr/>
        </p:nvGrpSpPr>
        <p:grpSpPr>
          <a:xfrm>
            <a:off x="14116299" y="7733420"/>
            <a:ext cx="1463230" cy="1294286"/>
            <a:chOff x="0" y="0"/>
            <a:chExt cx="1950973" cy="17257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0973" cy="1725715"/>
            </a:xfrm>
            <a:custGeom>
              <a:avLst/>
              <a:gdLst/>
              <a:ahLst/>
              <a:cxnLst/>
              <a:rect l="l" t="t" r="r" b="b"/>
              <a:pathLst>
                <a:path w="1950973" h="1725715">
                  <a:moveTo>
                    <a:pt x="0" y="0"/>
                  </a:moveTo>
                  <a:lnTo>
                    <a:pt x="1950973" y="0"/>
                  </a:lnTo>
                  <a:lnTo>
                    <a:pt x="1950973" y="1725715"/>
                  </a:lnTo>
                  <a:lnTo>
                    <a:pt x="0" y="1725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6526" b="-6526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53507" y="466736"/>
              <a:ext cx="1443960" cy="754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Athiti Semi-Bold"/>
                  <a:ea typeface="Athiti Semi-Bold"/>
                  <a:cs typeface="Athiti Semi-Bold"/>
                  <a:sym typeface="Athiti Semi-Bold"/>
                </a:rPr>
                <a:t>06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3672533" y="3425206"/>
            <a:ext cx="643803" cy="5330726"/>
          </a:xfrm>
          <a:prstGeom prst="rect">
            <a:avLst/>
          </a:prstGeom>
          <a:solidFill>
            <a:srgbClr val="191919">
              <a:alpha val="4706"/>
            </a:srgbClr>
          </a:solidFill>
        </p:spPr>
        <p:txBody>
          <a:bodyPr/>
          <a:lstStyle/>
          <a:p>
            <a:endParaRPr lang="th-TH"/>
          </a:p>
        </p:txBody>
      </p:sp>
      <p:grpSp>
        <p:nvGrpSpPr>
          <p:cNvPr id="19" name="Group 19"/>
          <p:cNvGrpSpPr/>
          <p:nvPr/>
        </p:nvGrpSpPr>
        <p:grpSpPr>
          <a:xfrm>
            <a:off x="3262819" y="7608113"/>
            <a:ext cx="1463230" cy="1300219"/>
            <a:chOff x="0" y="0"/>
            <a:chExt cx="1950973" cy="17336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50973" cy="1733625"/>
            </a:xfrm>
            <a:custGeom>
              <a:avLst/>
              <a:gdLst/>
              <a:ahLst/>
              <a:cxnLst/>
              <a:rect l="l" t="t" r="r" b="b"/>
              <a:pathLst>
                <a:path w="1950973" h="1733625">
                  <a:moveTo>
                    <a:pt x="0" y="0"/>
                  </a:moveTo>
                  <a:lnTo>
                    <a:pt x="1950973" y="0"/>
                  </a:lnTo>
                  <a:lnTo>
                    <a:pt x="1950973" y="1733625"/>
                  </a:lnTo>
                  <a:lnTo>
                    <a:pt x="0" y="1733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6268" b="-626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53507" y="466736"/>
              <a:ext cx="1443960" cy="76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thiti Semi-Bold"/>
                  <a:ea typeface="Athiti Semi-Bold"/>
                  <a:cs typeface="Athiti Semi-Bold"/>
                  <a:sym typeface="Athiti Semi-Bold"/>
                </a:rPr>
                <a:t>02</a:t>
              </a: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586295" y="3078827"/>
            <a:ext cx="643803" cy="5500760"/>
          </a:xfrm>
          <a:prstGeom prst="rect">
            <a:avLst/>
          </a:prstGeom>
          <a:solidFill>
            <a:srgbClr val="191919">
              <a:alpha val="4706"/>
            </a:srgbClr>
          </a:solidFill>
        </p:spPr>
        <p:txBody>
          <a:bodyPr/>
          <a:lstStyle/>
          <a:p>
            <a:endParaRPr lang="th-TH"/>
          </a:p>
        </p:txBody>
      </p:sp>
      <p:grpSp>
        <p:nvGrpSpPr>
          <p:cNvPr id="23" name="Group 23"/>
          <p:cNvGrpSpPr/>
          <p:nvPr/>
        </p:nvGrpSpPr>
        <p:grpSpPr>
          <a:xfrm>
            <a:off x="9117286" y="7608113"/>
            <a:ext cx="1463230" cy="1300219"/>
            <a:chOff x="0" y="0"/>
            <a:chExt cx="1950973" cy="173362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50973" cy="1733625"/>
            </a:xfrm>
            <a:custGeom>
              <a:avLst/>
              <a:gdLst/>
              <a:ahLst/>
              <a:cxnLst/>
              <a:rect l="l" t="t" r="r" b="b"/>
              <a:pathLst>
                <a:path w="1950973" h="1733625">
                  <a:moveTo>
                    <a:pt x="0" y="0"/>
                  </a:moveTo>
                  <a:lnTo>
                    <a:pt x="1950973" y="0"/>
                  </a:lnTo>
                  <a:lnTo>
                    <a:pt x="1950973" y="1733625"/>
                  </a:lnTo>
                  <a:lnTo>
                    <a:pt x="0" y="1733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t="-6268" b="-626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53507" y="466736"/>
              <a:ext cx="1443960" cy="76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thiti Semi-Bold"/>
                  <a:ea typeface="Athiti Semi-Bold"/>
                  <a:cs typeface="Athiti Semi-Bold"/>
                  <a:sym typeface="Athiti Semi-Bold"/>
                </a:rPr>
                <a:t>04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9751" y="6376547"/>
            <a:ext cx="2299698" cy="3418123"/>
            <a:chOff x="0" y="0"/>
            <a:chExt cx="3066265" cy="4557498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360537"/>
              <a:ext cx="3066265" cy="1144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spc="101">
                  <a:solidFill>
                    <a:srgbClr val="9D3030"/>
                  </a:solidFill>
                  <a:latin typeface="Amiko TH"/>
                  <a:ea typeface="Amiko TH"/>
                  <a:cs typeface="Amiko TH"/>
                  <a:sym typeface="Amiko TH"/>
                </a:rPr>
                <a:t>บันทึกขออนุมัติงบประมาณ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808196"/>
              <a:ext cx="3066265" cy="326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 spc="10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ก่อนเริ่มทำกิจกรรมทุกครั้งต้องขออนุมัติงบประมาณ ระบุรายการค่าใช้จ่ายให้ใกล้เคียงความเป็นจริงมากที่สุด ตามอัตราที่ระเบียบกำหนดไว้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707656" y="5159286"/>
            <a:ext cx="909460" cy="267371"/>
            <a:chOff x="0" y="0"/>
            <a:chExt cx="1727957" cy="508000"/>
          </a:xfrm>
        </p:grpSpPr>
        <p:sp>
          <p:nvSpPr>
            <p:cNvPr id="30" name="Freeform 30"/>
            <p:cNvSpPr/>
            <p:nvPr/>
          </p:nvSpPr>
          <p:spPr>
            <a:xfrm>
              <a:off x="0" y="215900"/>
              <a:ext cx="1432047" cy="76200"/>
            </a:xfrm>
            <a:custGeom>
              <a:avLst/>
              <a:gdLst/>
              <a:ahLst/>
              <a:cxnLst/>
              <a:rect l="l" t="t" r="r" b="b"/>
              <a:pathLst>
                <a:path w="1432047" h="76200">
                  <a:moveTo>
                    <a:pt x="0" y="0"/>
                  </a:moveTo>
                  <a:lnTo>
                    <a:pt x="1432047" y="0"/>
                  </a:lnTo>
                  <a:lnTo>
                    <a:pt x="1432047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353307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216491" y="7204983"/>
            <a:ext cx="3147200" cy="2594159"/>
            <a:chOff x="0" y="0"/>
            <a:chExt cx="4196266" cy="3458878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354542"/>
              <a:ext cx="4196266" cy="1144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spc="101">
                  <a:solidFill>
                    <a:srgbClr val="44180D"/>
                  </a:solidFill>
                  <a:latin typeface="Amiko TH"/>
                  <a:ea typeface="Amiko TH"/>
                  <a:cs typeface="Amiko TH"/>
                  <a:sym typeface="Amiko TH"/>
                </a:rPr>
                <a:t>บันทึกขอซื้อ/ขอจ้าง และตารางกำหนดราคากลาง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811563"/>
              <a:ext cx="4196266" cy="2177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 spc="10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กรอกข้อมูลรายการที่จะซื้อหรือจ้าง ตามแบบฟอร์ม ที่กำหนดในระบบ Smart office หรือ One Stop DITC และแนบใบเสนอราคา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6393112" y="5009814"/>
            <a:ext cx="909460" cy="267371"/>
            <a:chOff x="0" y="0"/>
            <a:chExt cx="1727957" cy="508000"/>
          </a:xfrm>
        </p:grpSpPr>
        <p:sp>
          <p:nvSpPr>
            <p:cNvPr id="36" name="Freeform 36"/>
            <p:cNvSpPr/>
            <p:nvPr/>
          </p:nvSpPr>
          <p:spPr>
            <a:xfrm>
              <a:off x="0" y="215900"/>
              <a:ext cx="1432047" cy="76200"/>
            </a:xfrm>
            <a:custGeom>
              <a:avLst/>
              <a:gdLst/>
              <a:ahLst/>
              <a:cxnLst/>
              <a:rect l="l" t="t" r="r" b="b"/>
              <a:pathLst>
                <a:path w="1432047" h="76200">
                  <a:moveTo>
                    <a:pt x="0" y="0"/>
                  </a:moveTo>
                  <a:lnTo>
                    <a:pt x="1432047" y="0"/>
                  </a:lnTo>
                  <a:lnTo>
                    <a:pt x="1432047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353307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902535" y="3050924"/>
            <a:ext cx="2033469" cy="2994209"/>
            <a:chOff x="0" y="0"/>
            <a:chExt cx="2711292" cy="3992278"/>
          </a:xfrm>
        </p:grpSpPr>
        <p:sp>
          <p:nvSpPr>
            <p:cNvPr id="39" name="TextBox 39"/>
            <p:cNvSpPr txBox="1"/>
            <p:nvPr/>
          </p:nvSpPr>
          <p:spPr>
            <a:xfrm>
              <a:off x="0" y="-354542"/>
              <a:ext cx="2711292" cy="585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spc="101">
                  <a:solidFill>
                    <a:srgbClr val="BD4B9F"/>
                  </a:solidFill>
                  <a:latin typeface="Amiko TH"/>
                  <a:ea typeface="Amiko TH"/>
                  <a:cs typeface="Amiko TH"/>
                  <a:sym typeface="Amiko TH"/>
                </a:rPr>
                <a:t>ใบตรวจรับ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252763"/>
              <a:ext cx="2711292" cy="326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 spc="10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ใบวางบิล/ใบส่งมอบงาน/ใบส่งของ ภายในกำหนดส่งมอบตามใบสั่งซื้อสั่งจ้าง (หากเกินกำหนดต้องมีค่าปรับ)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 rot="5400000">
            <a:off x="12176272" y="4885342"/>
            <a:ext cx="909460" cy="267371"/>
            <a:chOff x="0" y="0"/>
            <a:chExt cx="1727957" cy="508000"/>
          </a:xfrm>
        </p:grpSpPr>
        <p:sp>
          <p:nvSpPr>
            <p:cNvPr id="42" name="Freeform 42"/>
            <p:cNvSpPr/>
            <p:nvPr/>
          </p:nvSpPr>
          <p:spPr>
            <a:xfrm>
              <a:off x="0" y="215900"/>
              <a:ext cx="1432047" cy="76200"/>
            </a:xfrm>
            <a:custGeom>
              <a:avLst/>
              <a:gdLst/>
              <a:ahLst/>
              <a:cxnLst/>
              <a:rect l="l" t="t" r="r" b="b"/>
              <a:pathLst>
                <a:path w="1432047" h="76200">
                  <a:moveTo>
                    <a:pt x="0" y="0"/>
                  </a:moveTo>
                  <a:lnTo>
                    <a:pt x="1432047" y="0"/>
                  </a:lnTo>
                  <a:lnTo>
                    <a:pt x="1432047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353307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4" name="Group 44"/>
          <p:cNvGrpSpPr/>
          <p:nvPr/>
        </p:nvGrpSpPr>
        <p:grpSpPr>
          <a:xfrm rot="-5400000">
            <a:off x="3539704" y="6814841"/>
            <a:ext cx="909460" cy="267371"/>
            <a:chOff x="0" y="0"/>
            <a:chExt cx="1727957" cy="508000"/>
          </a:xfrm>
        </p:grpSpPr>
        <p:sp>
          <p:nvSpPr>
            <p:cNvPr id="45" name="Freeform 45"/>
            <p:cNvSpPr/>
            <p:nvPr/>
          </p:nvSpPr>
          <p:spPr>
            <a:xfrm>
              <a:off x="0" y="215900"/>
              <a:ext cx="1432047" cy="76200"/>
            </a:xfrm>
            <a:custGeom>
              <a:avLst/>
              <a:gdLst/>
              <a:ahLst/>
              <a:cxnLst/>
              <a:rect l="l" t="t" r="r" b="b"/>
              <a:pathLst>
                <a:path w="1432047" h="76200">
                  <a:moveTo>
                    <a:pt x="0" y="0"/>
                  </a:moveTo>
                  <a:lnTo>
                    <a:pt x="1432047" y="0"/>
                  </a:lnTo>
                  <a:lnTo>
                    <a:pt x="1432047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353307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7" name="Group 47"/>
          <p:cNvGrpSpPr/>
          <p:nvPr/>
        </p:nvGrpSpPr>
        <p:grpSpPr>
          <a:xfrm rot="-5400000">
            <a:off x="9453466" y="6929141"/>
            <a:ext cx="909460" cy="267371"/>
            <a:chOff x="0" y="0"/>
            <a:chExt cx="1727957" cy="508000"/>
          </a:xfrm>
        </p:grpSpPr>
        <p:sp>
          <p:nvSpPr>
            <p:cNvPr id="48" name="Freeform 48"/>
            <p:cNvSpPr/>
            <p:nvPr/>
          </p:nvSpPr>
          <p:spPr>
            <a:xfrm>
              <a:off x="0" y="215900"/>
              <a:ext cx="1432047" cy="76200"/>
            </a:xfrm>
            <a:custGeom>
              <a:avLst/>
              <a:gdLst/>
              <a:ahLst/>
              <a:cxnLst/>
              <a:rect l="l" t="t" r="r" b="b"/>
              <a:pathLst>
                <a:path w="1432047" h="76200">
                  <a:moveTo>
                    <a:pt x="0" y="0"/>
                  </a:moveTo>
                  <a:lnTo>
                    <a:pt x="1432047" y="0"/>
                  </a:lnTo>
                  <a:lnTo>
                    <a:pt x="1432047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353307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803325" y="2815649"/>
            <a:ext cx="2334270" cy="4219553"/>
            <a:chOff x="0" y="0"/>
            <a:chExt cx="3112360" cy="5626071"/>
          </a:xfrm>
        </p:grpSpPr>
        <p:sp>
          <p:nvSpPr>
            <p:cNvPr id="51" name="TextBox 51"/>
            <p:cNvSpPr txBox="1"/>
            <p:nvPr/>
          </p:nvSpPr>
          <p:spPr>
            <a:xfrm>
              <a:off x="0" y="-326614"/>
              <a:ext cx="3112360" cy="1703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spc="101">
                  <a:solidFill>
                    <a:srgbClr val="E8441C"/>
                  </a:solidFill>
                  <a:latin typeface="Amiko TH"/>
                  <a:ea typeface="Amiko TH"/>
                  <a:cs typeface="Amiko TH"/>
                  <a:sym typeface="Amiko TH"/>
                </a:rPr>
                <a:t>กำหนด TOR สำหรับงานจัดซื้อ/จัดจ้าง ตามระเบียบพัสดุ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1386044"/>
              <a:ext cx="3112360" cy="3815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 spc="109">
                  <a:solidFill>
                    <a:srgbClr val="000000"/>
                  </a:solidFill>
                  <a:latin typeface="Amiko TH"/>
                  <a:ea typeface="Amiko TH"/>
                  <a:cs typeface="Amiko TH"/>
                  <a:sym typeface="Amiko TH"/>
                </a:rPr>
                <a:t>กำหนดคุณลักษณะและขอบเขตงานที่จะซื้อหรือจ้าง ให้ชัดเจนว่าต้องได้ผลลัพธ์อะไรจากงานนั้นๆ เนื่องจากกรรมการตรวจรับจะตรวจรับตามที่ได้กำหนดไว้ใน TOR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667376" y="3330391"/>
            <a:ext cx="2441436" cy="1813109"/>
            <a:chOff x="0" y="0"/>
            <a:chExt cx="3255248" cy="2417478"/>
          </a:xfrm>
        </p:grpSpPr>
        <p:sp>
          <p:nvSpPr>
            <p:cNvPr id="54" name="TextBox 54"/>
            <p:cNvSpPr txBox="1"/>
            <p:nvPr/>
          </p:nvSpPr>
          <p:spPr>
            <a:xfrm>
              <a:off x="0" y="-354542"/>
              <a:ext cx="3255248" cy="1703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4"/>
                </a:lnSpc>
              </a:pPr>
              <a:r>
                <a:rPr lang="en-US" sz="2600" spc="101">
                  <a:solidFill>
                    <a:srgbClr val="FF3131"/>
                  </a:solidFill>
                  <a:latin typeface="Amiko TH"/>
                  <a:ea typeface="Amiko TH"/>
                  <a:cs typeface="Amiko TH"/>
                  <a:sym typeface="Amiko TH"/>
                </a:rPr>
                <a:t>รายงานผลการพิจารณา/ขออนุมัติ</a:t>
              </a:r>
            </a:p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spc="101">
                  <a:solidFill>
                    <a:srgbClr val="FF3131"/>
                  </a:solidFill>
                  <a:latin typeface="Amiko TH"/>
                  <a:ea typeface="Amiko TH"/>
                  <a:cs typeface="Amiko TH"/>
                  <a:sym typeface="Amiko TH"/>
                </a:rPr>
                <a:t>จัดซื้อจัดจ้าง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370363"/>
              <a:ext cx="3255248" cy="1085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 spc="10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เจ้าหน้าที่พัสดุเป็นผู้นำเสนอผู้บริหาร </a:t>
              </a:r>
            </a:p>
          </p:txBody>
        </p:sp>
      </p:grpSp>
      <p:sp>
        <p:nvSpPr>
          <p:cNvPr id="56" name="AutoShape 56"/>
          <p:cNvSpPr/>
          <p:nvPr/>
        </p:nvSpPr>
        <p:spPr>
          <a:xfrm>
            <a:off x="12270862" y="3857717"/>
            <a:ext cx="643803" cy="5500760"/>
          </a:xfrm>
          <a:prstGeom prst="rect">
            <a:avLst/>
          </a:prstGeom>
          <a:solidFill>
            <a:srgbClr val="191919">
              <a:alpha val="4706"/>
            </a:srgbClr>
          </a:solidFill>
        </p:spPr>
        <p:txBody>
          <a:bodyPr/>
          <a:lstStyle/>
          <a:p>
            <a:endParaRPr lang="th-TH"/>
          </a:p>
        </p:txBody>
      </p:sp>
      <p:grpSp>
        <p:nvGrpSpPr>
          <p:cNvPr id="57" name="Group 57"/>
          <p:cNvGrpSpPr/>
          <p:nvPr/>
        </p:nvGrpSpPr>
        <p:grpSpPr>
          <a:xfrm>
            <a:off x="11899387" y="3043021"/>
            <a:ext cx="1463230" cy="1300219"/>
            <a:chOff x="0" y="0"/>
            <a:chExt cx="1950973" cy="1733625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950973" cy="1733625"/>
            </a:xfrm>
            <a:custGeom>
              <a:avLst/>
              <a:gdLst/>
              <a:ahLst/>
              <a:cxnLst/>
              <a:rect l="l" t="t" r="r" b="b"/>
              <a:pathLst>
                <a:path w="1950973" h="1733625">
                  <a:moveTo>
                    <a:pt x="0" y="0"/>
                  </a:moveTo>
                  <a:lnTo>
                    <a:pt x="1950973" y="0"/>
                  </a:lnTo>
                  <a:lnTo>
                    <a:pt x="1950973" y="1733625"/>
                  </a:lnTo>
                  <a:lnTo>
                    <a:pt x="0" y="1733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t="-6268" b="-626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253507" y="466736"/>
              <a:ext cx="1443960" cy="76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thiti Semi-Bold"/>
                  <a:ea typeface="Athiti Semi-Bold"/>
                  <a:cs typeface="Athiti Semi-Bold"/>
                  <a:sym typeface="Athiti Semi-Bold"/>
                </a:rPr>
                <a:t>05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1219449" y="6645891"/>
            <a:ext cx="2555736" cy="2994209"/>
            <a:chOff x="0" y="0"/>
            <a:chExt cx="3407648" cy="3992278"/>
          </a:xfrm>
        </p:grpSpPr>
        <p:sp>
          <p:nvSpPr>
            <p:cNvPr id="61" name="TextBox 61"/>
            <p:cNvSpPr txBox="1"/>
            <p:nvPr/>
          </p:nvSpPr>
          <p:spPr>
            <a:xfrm>
              <a:off x="0" y="-354542"/>
              <a:ext cx="3407648" cy="585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spc="101">
                  <a:solidFill>
                    <a:srgbClr val="CA8477"/>
                  </a:solidFill>
                  <a:latin typeface="Amiko TH"/>
                  <a:ea typeface="Amiko TH"/>
                  <a:cs typeface="Amiko TH"/>
                  <a:sym typeface="Amiko TH"/>
                </a:rPr>
                <a:t>ใบสั่งซื้อ/สั่งจ้าง/สัญญา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52763"/>
              <a:ext cx="3407648" cy="326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 spc="10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ผู้ขาย/ผู้รับจ้างลงนามในใบสั่งซื้อ/สั่งจ้าง หรือสัญญา โดยผู้มีอำนาจลงนามตามเอกสารจัดตั้งบริษัท (กรณีเป็นนิติบุคคล) หากเป็นงานจ้างติดอากรแสตมป์ 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 rot="5400000">
            <a:off x="16409989" y="4876435"/>
            <a:ext cx="909460" cy="267371"/>
            <a:chOff x="0" y="0"/>
            <a:chExt cx="1727957" cy="508000"/>
          </a:xfrm>
        </p:grpSpPr>
        <p:sp>
          <p:nvSpPr>
            <p:cNvPr id="64" name="Freeform 64"/>
            <p:cNvSpPr/>
            <p:nvPr/>
          </p:nvSpPr>
          <p:spPr>
            <a:xfrm>
              <a:off x="0" y="215900"/>
              <a:ext cx="1432047" cy="76200"/>
            </a:xfrm>
            <a:custGeom>
              <a:avLst/>
              <a:gdLst/>
              <a:ahLst/>
              <a:cxnLst/>
              <a:rect l="l" t="t" r="r" b="b"/>
              <a:pathLst>
                <a:path w="1432047" h="76200">
                  <a:moveTo>
                    <a:pt x="0" y="0"/>
                  </a:moveTo>
                  <a:lnTo>
                    <a:pt x="1432047" y="0"/>
                  </a:lnTo>
                  <a:lnTo>
                    <a:pt x="1432047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1353307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6133104" y="3045988"/>
            <a:ext cx="1463230" cy="1294286"/>
            <a:chOff x="0" y="0"/>
            <a:chExt cx="1950973" cy="1725715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950973" cy="1725715"/>
            </a:xfrm>
            <a:custGeom>
              <a:avLst/>
              <a:gdLst/>
              <a:ahLst/>
              <a:cxnLst/>
              <a:rect l="l" t="t" r="r" b="b"/>
              <a:pathLst>
                <a:path w="1950973" h="1725715">
                  <a:moveTo>
                    <a:pt x="0" y="0"/>
                  </a:moveTo>
                  <a:lnTo>
                    <a:pt x="1950973" y="0"/>
                  </a:lnTo>
                  <a:lnTo>
                    <a:pt x="1950973" y="1725715"/>
                  </a:lnTo>
                  <a:lnTo>
                    <a:pt x="0" y="1725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t="-6526" b="-6526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253507" y="466736"/>
              <a:ext cx="1443960" cy="754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Athiti Semi-Bold"/>
                  <a:ea typeface="Athiti Semi-Bold"/>
                  <a:cs typeface="Athiti Semi-Bold"/>
                  <a:sym typeface="Athiti Semi-Bold"/>
                </a:rPr>
                <a:t>07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836704" y="6311034"/>
            <a:ext cx="1950429" cy="2594159"/>
            <a:chOff x="0" y="0"/>
            <a:chExt cx="2600572" cy="3458878"/>
          </a:xfrm>
        </p:grpSpPr>
        <p:sp>
          <p:nvSpPr>
            <p:cNvPr id="70" name="TextBox 70"/>
            <p:cNvSpPr txBox="1"/>
            <p:nvPr/>
          </p:nvSpPr>
          <p:spPr>
            <a:xfrm>
              <a:off x="0" y="-354542"/>
              <a:ext cx="2600572" cy="1144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4"/>
                </a:lnSpc>
              </a:pPr>
              <a:r>
                <a:rPr lang="en-US" sz="2600" spc="101">
                  <a:solidFill>
                    <a:srgbClr val="D051AD"/>
                  </a:solidFill>
                  <a:latin typeface="Amiko TH"/>
                  <a:ea typeface="Amiko TH"/>
                  <a:cs typeface="Amiko TH"/>
                  <a:sym typeface="Amiko TH"/>
                </a:rPr>
                <a:t>บันทึกขออนุมัติ</a:t>
              </a:r>
            </a:p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spc="101">
                  <a:solidFill>
                    <a:srgbClr val="D051AD"/>
                  </a:solidFill>
                  <a:latin typeface="Amiko TH"/>
                  <a:ea typeface="Amiko TH"/>
                  <a:cs typeface="Amiko TH"/>
                  <a:sym typeface="Amiko TH"/>
                </a:rPr>
                <a:t>เบิกจ่าย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811563"/>
              <a:ext cx="2600572" cy="2177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 spc="109">
                  <a:solidFill>
                    <a:srgbClr val="191919"/>
                  </a:solidFill>
                  <a:latin typeface="Amiko TH"/>
                  <a:ea typeface="Amiko TH"/>
                  <a:cs typeface="Amiko TH"/>
                  <a:sym typeface="Amiko TH"/>
                </a:rPr>
                <a:t>รวบรวมเอกสาร 1-6 ส่งงานการเงิน ตามวันที่ปัจจุบันที่ทำการส่งเอกสาร</a:t>
              </a:r>
            </a:p>
          </p:txBody>
        </p:sp>
      </p:grpSp>
      <p:sp>
        <p:nvSpPr>
          <p:cNvPr id="72" name="AutoShape 72"/>
          <p:cNvSpPr/>
          <p:nvPr/>
        </p:nvSpPr>
        <p:spPr>
          <a:xfrm>
            <a:off x="16542818" y="3726071"/>
            <a:ext cx="643803" cy="5500760"/>
          </a:xfrm>
          <a:prstGeom prst="rect">
            <a:avLst/>
          </a:prstGeom>
          <a:solidFill>
            <a:srgbClr val="191919">
              <a:alpha val="4706"/>
            </a:srgbClr>
          </a:solidFill>
        </p:spPr>
        <p:txBody>
          <a:bodyPr/>
          <a:lstStyle/>
          <a:p>
            <a:endParaRPr lang="th-TH"/>
          </a:p>
        </p:txBody>
      </p:sp>
      <p:grpSp>
        <p:nvGrpSpPr>
          <p:cNvPr id="73" name="Group 73"/>
          <p:cNvGrpSpPr/>
          <p:nvPr/>
        </p:nvGrpSpPr>
        <p:grpSpPr>
          <a:xfrm rot="-5400000">
            <a:off x="14464540" y="7071298"/>
            <a:ext cx="909460" cy="267371"/>
            <a:chOff x="0" y="0"/>
            <a:chExt cx="1727957" cy="508000"/>
          </a:xfrm>
        </p:grpSpPr>
        <p:sp>
          <p:nvSpPr>
            <p:cNvPr id="74" name="Freeform 74"/>
            <p:cNvSpPr/>
            <p:nvPr/>
          </p:nvSpPr>
          <p:spPr>
            <a:xfrm>
              <a:off x="0" y="215900"/>
              <a:ext cx="1432047" cy="76200"/>
            </a:xfrm>
            <a:custGeom>
              <a:avLst/>
              <a:gdLst/>
              <a:ahLst/>
              <a:cxnLst/>
              <a:rect l="l" t="t" r="r" b="b"/>
              <a:pathLst>
                <a:path w="1432047" h="76200">
                  <a:moveTo>
                    <a:pt x="0" y="0"/>
                  </a:moveTo>
                  <a:lnTo>
                    <a:pt x="1432047" y="0"/>
                  </a:lnTo>
                  <a:lnTo>
                    <a:pt x="1432047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1353307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76" name="Freeform 76"/>
          <p:cNvSpPr/>
          <p:nvPr/>
        </p:nvSpPr>
        <p:spPr>
          <a:xfrm rot="441598">
            <a:off x="7613828" y="-112726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4" y="0"/>
                </a:lnTo>
                <a:lnTo>
                  <a:pt x="3675924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31023" y="1645754"/>
            <a:ext cx="14202197" cy="203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75"/>
              </a:lnSpc>
              <a:spcBef>
                <a:spcPct val="0"/>
              </a:spcBef>
            </a:pPr>
            <a:r>
              <a:rPr lang="en-US" sz="11982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purchase </a:t>
            </a:r>
            <a:r>
              <a:rPr lang="en-US" sz="11982" u="none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's Agenda</a:t>
            </a:r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9939157">
            <a:off x="7425614" y="-2370857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flipH="1" flipV="1">
            <a:off x="1046503" y="7278268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-9939157">
            <a:off x="13203627" y="9506036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80"/>
                </a:lnTo>
                <a:lnTo>
                  <a:pt x="0" y="3307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>
            <a:off x="10014298" y="8852689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70" y="0"/>
                </a:lnTo>
                <a:lnTo>
                  <a:pt x="792970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2449221">
            <a:off x="15230246" y="1151302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5"/>
                </a:lnTo>
                <a:lnTo>
                  <a:pt x="0" y="1427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413550" y="849236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1" y="0"/>
                </a:lnTo>
                <a:lnTo>
                  <a:pt x="1318511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671444" y="5218271"/>
            <a:ext cx="7518960" cy="2468725"/>
          </a:xfrm>
          <a:custGeom>
            <a:avLst/>
            <a:gdLst/>
            <a:ahLst/>
            <a:cxnLst/>
            <a:rect l="l" t="t" r="r" b="b"/>
            <a:pathLst>
              <a:path w="7518960" h="2468725">
                <a:moveTo>
                  <a:pt x="0" y="0"/>
                </a:moveTo>
                <a:lnTo>
                  <a:pt x="7518960" y="0"/>
                </a:lnTo>
                <a:lnTo>
                  <a:pt x="7518960" y="2468725"/>
                </a:lnTo>
                <a:lnTo>
                  <a:pt x="0" y="2468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8443593" y="5065789"/>
            <a:ext cx="9569388" cy="3141949"/>
          </a:xfrm>
          <a:custGeom>
            <a:avLst/>
            <a:gdLst/>
            <a:ahLst/>
            <a:cxnLst/>
            <a:rect l="l" t="t" r="r" b="b"/>
            <a:pathLst>
              <a:path w="9569388" h="3141949">
                <a:moveTo>
                  <a:pt x="0" y="0"/>
                </a:moveTo>
                <a:lnTo>
                  <a:pt x="9569388" y="0"/>
                </a:lnTo>
                <a:lnTo>
                  <a:pt x="9569388" y="3141949"/>
                </a:lnTo>
                <a:lnTo>
                  <a:pt x="0" y="31419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 rot="3623443">
            <a:off x="5229092" y="7613800"/>
            <a:ext cx="1244508" cy="580770"/>
          </a:xfrm>
          <a:custGeom>
            <a:avLst/>
            <a:gdLst/>
            <a:ahLst/>
            <a:cxnLst/>
            <a:rect l="l" t="t" r="r" b="b"/>
            <a:pathLst>
              <a:path w="1244508" h="580770">
                <a:moveTo>
                  <a:pt x="0" y="0"/>
                </a:moveTo>
                <a:lnTo>
                  <a:pt x="1244508" y="0"/>
                </a:lnTo>
                <a:lnTo>
                  <a:pt x="1244508" y="580770"/>
                </a:lnTo>
                <a:lnTo>
                  <a:pt x="0" y="5807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TextBox 13"/>
          <p:cNvSpPr txBox="1"/>
          <p:nvPr/>
        </p:nvSpPr>
        <p:spPr>
          <a:xfrm>
            <a:off x="1550407" y="5180729"/>
            <a:ext cx="5761033" cy="203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EFEFEF"/>
                </a:solidFill>
                <a:latin typeface="Amiko TH"/>
                <a:ea typeface="Amiko TH"/>
                <a:cs typeface="Amiko TH"/>
                <a:sym typeface="Amiko TH"/>
              </a:rPr>
              <a:t>ส่ง TOR วงเงินเกิน 1 แสน ภายใน 24 กค.67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32121" y="5511146"/>
            <a:ext cx="8792332" cy="205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0"/>
              </a:lnSpc>
              <a:spcBef>
                <a:spcPct val="0"/>
              </a:spcBef>
            </a:pPr>
            <a:r>
              <a:rPr lang="en-US" sz="5622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ส่ง TOR วงเงินไม่เกิน 1 แสน /จัดซื้อจัดจ้าง /ส่งงาน ส่งของ /ตรวจรับ ภายใน 9 กย.67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27386" y="8436256"/>
            <a:ext cx="6686912" cy="146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7"/>
              </a:lnSpc>
            </a:pPr>
            <a:r>
              <a:rPr lang="en-US" sz="3998">
                <a:solidFill>
                  <a:srgbClr val="004AAD"/>
                </a:solidFill>
                <a:latin typeface="Amiko TH"/>
                <a:ea typeface="Amiko TH"/>
                <a:cs typeface="Amiko TH"/>
                <a:sym typeface="Amiko TH"/>
              </a:rPr>
              <a:t>พัสดุ ลงข้อมูลในระบบ E-GP </a:t>
            </a:r>
          </a:p>
          <a:p>
            <a:pPr algn="ctr">
              <a:lnSpc>
                <a:spcPts val="5597"/>
              </a:lnSpc>
              <a:spcBef>
                <a:spcPct val="0"/>
              </a:spcBef>
            </a:pPr>
            <a:r>
              <a:rPr lang="en-US" sz="3998">
                <a:solidFill>
                  <a:srgbClr val="004AAD"/>
                </a:solidFill>
                <a:latin typeface="Amiko TH"/>
                <a:ea typeface="Amiko TH"/>
                <a:cs typeface="Amiko TH"/>
                <a:sym typeface="Amiko TH"/>
              </a:rPr>
              <a:t>และกันเหลื่อมปีหากส่งงานไม่ทัน 9 ก.ย.67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26069" y="8198608"/>
            <a:ext cx="6686912" cy="146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7"/>
              </a:lnSpc>
            </a:pPr>
            <a:r>
              <a:rPr lang="en-US" sz="3998">
                <a:solidFill>
                  <a:srgbClr val="E8441C"/>
                </a:solidFill>
                <a:latin typeface="Amiko TH"/>
                <a:ea typeface="Amiko TH"/>
                <a:cs typeface="Amiko TH"/>
                <a:sym typeface="Amiko TH"/>
              </a:rPr>
              <a:t>รายการที่ส่งพัสดุภายใน 9 ก.ย.67 </a:t>
            </a:r>
          </a:p>
          <a:p>
            <a:pPr algn="ctr">
              <a:lnSpc>
                <a:spcPts val="5597"/>
              </a:lnSpc>
              <a:spcBef>
                <a:spcPct val="0"/>
              </a:spcBef>
            </a:pPr>
            <a:r>
              <a:rPr lang="en-US" sz="3998">
                <a:solidFill>
                  <a:srgbClr val="E8441C"/>
                </a:solidFill>
                <a:latin typeface="Amiko TH"/>
                <a:ea typeface="Amiko TH"/>
                <a:cs typeface="Amiko TH"/>
                <a:sym typeface="Amiko TH"/>
              </a:rPr>
              <a:t>แต่ยังไม่ถึงเวลาส่งงาน พัสดุต้องกันเหลื่อมปี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7550657">
            <a:off x="-902225" y="8433715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0"/>
                </a:lnTo>
                <a:lnTo>
                  <a:pt x="0" y="3554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-10800000">
            <a:off x="1587473" y="6982402"/>
            <a:ext cx="6555625" cy="2327247"/>
          </a:xfrm>
          <a:custGeom>
            <a:avLst/>
            <a:gdLst/>
            <a:ahLst/>
            <a:cxnLst/>
            <a:rect l="l" t="t" r="r" b="b"/>
            <a:pathLst>
              <a:path w="6555625" h="2327247">
                <a:moveTo>
                  <a:pt x="0" y="0"/>
                </a:moveTo>
                <a:lnTo>
                  <a:pt x="6555625" y="0"/>
                </a:lnTo>
                <a:lnTo>
                  <a:pt x="6555625" y="2327247"/>
                </a:lnTo>
                <a:lnTo>
                  <a:pt x="0" y="2327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10994278" y="4297375"/>
            <a:ext cx="6555625" cy="2327247"/>
          </a:xfrm>
          <a:custGeom>
            <a:avLst/>
            <a:gdLst/>
            <a:ahLst/>
            <a:cxnLst/>
            <a:rect l="l" t="t" r="r" b="b"/>
            <a:pathLst>
              <a:path w="6555625" h="2327247">
                <a:moveTo>
                  <a:pt x="6555625" y="0"/>
                </a:moveTo>
                <a:lnTo>
                  <a:pt x="0" y="0"/>
                </a:lnTo>
                <a:lnTo>
                  <a:pt x="0" y="2327247"/>
                </a:lnTo>
                <a:lnTo>
                  <a:pt x="6555625" y="2327247"/>
                </a:lnTo>
                <a:lnTo>
                  <a:pt x="655562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-10800000">
            <a:off x="1587473" y="4335885"/>
            <a:ext cx="6555625" cy="2327247"/>
          </a:xfrm>
          <a:custGeom>
            <a:avLst/>
            <a:gdLst/>
            <a:ahLst/>
            <a:cxnLst/>
            <a:rect l="l" t="t" r="r" b="b"/>
            <a:pathLst>
              <a:path w="6555625" h="2327247">
                <a:moveTo>
                  <a:pt x="0" y="0"/>
                </a:moveTo>
                <a:lnTo>
                  <a:pt x="6555625" y="0"/>
                </a:lnTo>
                <a:lnTo>
                  <a:pt x="6555625" y="2327247"/>
                </a:lnTo>
                <a:lnTo>
                  <a:pt x="0" y="2327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1112697" y="6791512"/>
            <a:ext cx="6555625" cy="2327247"/>
          </a:xfrm>
          <a:custGeom>
            <a:avLst/>
            <a:gdLst/>
            <a:ahLst/>
            <a:cxnLst/>
            <a:rect l="l" t="t" r="r" b="b"/>
            <a:pathLst>
              <a:path w="6555625" h="2327247">
                <a:moveTo>
                  <a:pt x="6555625" y="0"/>
                </a:moveTo>
                <a:lnTo>
                  <a:pt x="0" y="0"/>
                </a:lnTo>
                <a:lnTo>
                  <a:pt x="0" y="2327247"/>
                </a:lnTo>
                <a:lnTo>
                  <a:pt x="6555625" y="2327247"/>
                </a:lnTo>
                <a:lnTo>
                  <a:pt x="655562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8" name="Group 8"/>
          <p:cNvGrpSpPr/>
          <p:nvPr/>
        </p:nvGrpSpPr>
        <p:grpSpPr>
          <a:xfrm>
            <a:off x="6598087" y="4415431"/>
            <a:ext cx="2251822" cy="2167398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/>
              <a:stretch>
                <a:fillRect l="-7818" t="-17085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598087" y="7062327"/>
            <a:ext cx="2251822" cy="2167398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0"/>
              <a:stretch>
                <a:fillRect t="-859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38091" y="4415431"/>
            <a:ext cx="2251822" cy="2167398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1"/>
              <a:stretch>
                <a:fillRect b="-859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38091" y="7062327"/>
            <a:ext cx="2251822" cy="2167398"/>
            <a:chOff x="30480" y="591820"/>
            <a:chExt cx="12736830" cy="122593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2"/>
              <a:stretch>
                <a:fillRect l="-16009" t="-30173" r="-23828" b="-2168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6" name="Freeform 16"/>
          <p:cNvSpPr/>
          <p:nvPr/>
        </p:nvSpPr>
        <p:spPr>
          <a:xfrm rot="1533344" flipH="1">
            <a:off x="12049803" y="920201"/>
            <a:ext cx="1254755" cy="1269031"/>
          </a:xfrm>
          <a:custGeom>
            <a:avLst/>
            <a:gdLst/>
            <a:ahLst/>
            <a:cxnLst/>
            <a:rect l="l" t="t" r="r" b="b"/>
            <a:pathLst>
              <a:path w="1254755" h="1269031">
                <a:moveTo>
                  <a:pt x="1254755" y="0"/>
                </a:moveTo>
                <a:lnTo>
                  <a:pt x="0" y="0"/>
                </a:lnTo>
                <a:lnTo>
                  <a:pt x="0" y="1269031"/>
                </a:lnTo>
                <a:lnTo>
                  <a:pt x="1254755" y="1269031"/>
                </a:lnTo>
                <a:lnTo>
                  <a:pt x="125475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 rot="-3315102" flipH="1">
            <a:off x="14688922" y="1033493"/>
            <a:ext cx="4141145" cy="3394013"/>
          </a:xfrm>
          <a:custGeom>
            <a:avLst/>
            <a:gdLst/>
            <a:ahLst/>
            <a:cxnLst/>
            <a:rect l="l" t="t" r="r" b="b"/>
            <a:pathLst>
              <a:path w="4141145" h="3394013">
                <a:moveTo>
                  <a:pt x="4141144" y="0"/>
                </a:moveTo>
                <a:lnTo>
                  <a:pt x="0" y="0"/>
                </a:lnTo>
                <a:lnTo>
                  <a:pt x="0" y="3394013"/>
                </a:lnTo>
                <a:lnTo>
                  <a:pt x="4141144" y="3394013"/>
                </a:lnTo>
                <a:lnTo>
                  <a:pt x="414114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 rot="-1064900">
            <a:off x="8718783" y="6300592"/>
            <a:ext cx="901757" cy="1056231"/>
          </a:xfrm>
          <a:custGeom>
            <a:avLst/>
            <a:gdLst/>
            <a:ahLst/>
            <a:cxnLst/>
            <a:rect l="l" t="t" r="r" b="b"/>
            <a:pathLst>
              <a:path w="901757" h="1056231">
                <a:moveTo>
                  <a:pt x="0" y="0"/>
                </a:moveTo>
                <a:lnTo>
                  <a:pt x="901757" y="0"/>
                </a:lnTo>
                <a:lnTo>
                  <a:pt x="901757" y="1056231"/>
                </a:lnTo>
                <a:lnTo>
                  <a:pt x="0" y="10562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Freeform 19"/>
          <p:cNvSpPr/>
          <p:nvPr/>
        </p:nvSpPr>
        <p:spPr>
          <a:xfrm flipH="1">
            <a:off x="16276791" y="9485847"/>
            <a:ext cx="2464548" cy="296773"/>
          </a:xfrm>
          <a:custGeom>
            <a:avLst/>
            <a:gdLst/>
            <a:ahLst/>
            <a:cxnLst/>
            <a:rect l="l" t="t" r="r" b="b"/>
            <a:pathLst>
              <a:path w="2464548" h="296773">
                <a:moveTo>
                  <a:pt x="2464548" y="0"/>
                </a:moveTo>
                <a:lnTo>
                  <a:pt x="0" y="0"/>
                </a:lnTo>
                <a:lnTo>
                  <a:pt x="0" y="296773"/>
                </a:lnTo>
                <a:lnTo>
                  <a:pt x="2464548" y="296773"/>
                </a:lnTo>
                <a:lnTo>
                  <a:pt x="2464548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0" name="Freeform 20"/>
          <p:cNvSpPr/>
          <p:nvPr/>
        </p:nvSpPr>
        <p:spPr>
          <a:xfrm>
            <a:off x="-625214" y="503327"/>
            <a:ext cx="2464548" cy="296773"/>
          </a:xfrm>
          <a:custGeom>
            <a:avLst/>
            <a:gdLst/>
            <a:ahLst/>
            <a:cxnLst/>
            <a:rect l="l" t="t" r="r" b="b"/>
            <a:pathLst>
              <a:path w="2464548" h="296773">
                <a:moveTo>
                  <a:pt x="0" y="0"/>
                </a:moveTo>
                <a:lnTo>
                  <a:pt x="2464548" y="0"/>
                </a:lnTo>
                <a:lnTo>
                  <a:pt x="2464548" y="296773"/>
                </a:lnTo>
                <a:lnTo>
                  <a:pt x="0" y="2967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1" name="Freeform 21"/>
          <p:cNvSpPr/>
          <p:nvPr/>
        </p:nvSpPr>
        <p:spPr>
          <a:xfrm rot="2957662">
            <a:off x="16272689" y="6563175"/>
            <a:ext cx="853550" cy="998304"/>
          </a:xfrm>
          <a:custGeom>
            <a:avLst/>
            <a:gdLst/>
            <a:ahLst/>
            <a:cxnLst/>
            <a:rect l="l" t="t" r="r" b="b"/>
            <a:pathLst>
              <a:path w="853550" h="998304">
                <a:moveTo>
                  <a:pt x="0" y="0"/>
                </a:moveTo>
                <a:lnTo>
                  <a:pt x="853550" y="0"/>
                </a:lnTo>
                <a:lnTo>
                  <a:pt x="853550" y="998304"/>
                </a:lnTo>
                <a:lnTo>
                  <a:pt x="0" y="9983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2" name="Freeform 22"/>
          <p:cNvSpPr/>
          <p:nvPr/>
        </p:nvSpPr>
        <p:spPr>
          <a:xfrm rot="-4427428">
            <a:off x="629059" y="4257866"/>
            <a:ext cx="785850" cy="794791"/>
          </a:xfrm>
          <a:custGeom>
            <a:avLst/>
            <a:gdLst/>
            <a:ahLst/>
            <a:cxnLst/>
            <a:rect l="l" t="t" r="r" b="b"/>
            <a:pathLst>
              <a:path w="785850" h="794791">
                <a:moveTo>
                  <a:pt x="0" y="0"/>
                </a:moveTo>
                <a:lnTo>
                  <a:pt x="785849" y="0"/>
                </a:lnTo>
                <a:lnTo>
                  <a:pt x="785849" y="794791"/>
                </a:lnTo>
                <a:lnTo>
                  <a:pt x="0" y="79479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3" name="TextBox 23"/>
          <p:cNvSpPr txBox="1"/>
          <p:nvPr/>
        </p:nvSpPr>
        <p:spPr>
          <a:xfrm>
            <a:off x="1791709" y="695325"/>
            <a:ext cx="10988727" cy="208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204872"/>
                </a:solidFill>
                <a:latin typeface="Amiko TH"/>
                <a:ea typeface="Amiko TH"/>
                <a:cs typeface="Amiko TH"/>
                <a:sym typeface="Amiko TH"/>
              </a:rPr>
              <a:t>ใบเสนอราคา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38004" y="5019675"/>
            <a:ext cx="3469534" cy="937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49"/>
              </a:lnSpc>
            </a:pPr>
            <a:r>
              <a:rPr lang="en-US" sz="5399">
                <a:solidFill>
                  <a:srgbClr val="EFEFEF"/>
                </a:solidFill>
                <a:latin typeface="Amiko TH"/>
                <a:ea typeface="Amiko TH"/>
                <a:cs typeface="Amiko TH"/>
                <a:sym typeface="Amiko TH"/>
              </a:rPr>
              <a:t>วงเงินเกิน 1 แสน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57608" y="7623703"/>
            <a:ext cx="4230325" cy="93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50"/>
              </a:lnSpc>
            </a:pPr>
            <a:r>
              <a:rPr lang="en-US" sz="5400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วงเงินไม่เกิน 1 แสน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89913" y="4687861"/>
            <a:ext cx="4873322" cy="126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99"/>
              </a:lnSpc>
            </a:pPr>
            <a:r>
              <a:rPr lang="en-US" sz="3999" dirty="0" err="1">
                <a:solidFill>
                  <a:schemeClr val="bg1"/>
                </a:solidFill>
                <a:latin typeface="Amiko TH"/>
                <a:ea typeface="Amiko TH"/>
                <a:cs typeface="Amiko TH"/>
                <a:sym typeface="Amiko TH"/>
              </a:rPr>
              <a:t>ใบเสนอราคาพร้อมเอกสารประกอบฉบับจริง</a:t>
            </a:r>
            <a:r>
              <a:rPr lang="en-US" sz="3999" dirty="0">
                <a:solidFill>
                  <a:schemeClr val="bg1"/>
                </a:solidFill>
                <a:latin typeface="Amiko TH"/>
                <a:ea typeface="Amiko TH"/>
                <a:cs typeface="Amiko TH"/>
                <a:sym typeface="Amiko TH"/>
              </a:rPr>
              <a:t> 3 </a:t>
            </a:r>
            <a:r>
              <a:rPr lang="en-US" sz="3999" dirty="0" err="1">
                <a:solidFill>
                  <a:schemeClr val="bg1"/>
                </a:solidFill>
                <a:latin typeface="Amiko TH"/>
                <a:ea typeface="Amiko TH"/>
                <a:cs typeface="Amiko TH"/>
                <a:sym typeface="Amiko TH"/>
              </a:rPr>
              <a:t>ราย</a:t>
            </a:r>
            <a:endParaRPr lang="en-US" sz="3999" dirty="0">
              <a:solidFill>
                <a:schemeClr val="bg1"/>
              </a:solidFill>
              <a:latin typeface="Amiko TH"/>
              <a:ea typeface="Amiko TH"/>
              <a:cs typeface="Amiko TH"/>
              <a:sym typeface="Amiko TH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749942" y="7363290"/>
            <a:ext cx="5009552" cy="126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99"/>
              </a:lnSpc>
            </a:pPr>
            <a:r>
              <a:rPr lang="en-US" sz="4000" dirty="0" err="1">
                <a:latin typeface="Amiko TH"/>
                <a:ea typeface="Amiko TH"/>
                <a:cs typeface="Amiko TH"/>
                <a:sym typeface="Amiko TH"/>
              </a:rPr>
              <a:t>ใบเสนอราคาพร้อมเอกสารประกอบฉบับจริง</a:t>
            </a:r>
            <a:r>
              <a:rPr lang="en-US" sz="4000" dirty="0">
                <a:latin typeface="Amiko TH"/>
                <a:ea typeface="Amiko TH"/>
                <a:cs typeface="Amiko TH"/>
                <a:sym typeface="Amiko TH"/>
              </a:rPr>
              <a:t> 1 </a:t>
            </a:r>
            <a:r>
              <a:rPr lang="en-US" sz="4000" dirty="0" err="1">
                <a:latin typeface="Amiko TH"/>
                <a:ea typeface="Amiko TH"/>
                <a:cs typeface="Amiko TH"/>
                <a:sym typeface="Amiko TH"/>
              </a:rPr>
              <a:t>ราย</a:t>
            </a:r>
            <a:r>
              <a:rPr lang="en-US" sz="4000" dirty="0">
                <a:latin typeface="Amiko TH"/>
                <a:ea typeface="Amiko TH"/>
                <a:cs typeface="Amiko TH"/>
                <a:sym typeface="Amiko TH"/>
              </a:rPr>
              <a:t> (</a:t>
            </a:r>
            <a:r>
              <a:rPr lang="en-US" sz="4000" dirty="0" err="1">
                <a:latin typeface="Amiko TH"/>
                <a:ea typeface="Amiko TH"/>
                <a:cs typeface="Amiko TH"/>
                <a:sym typeface="Amiko TH"/>
              </a:rPr>
              <a:t>ราคาต่ำสุด</a:t>
            </a:r>
            <a:r>
              <a:rPr lang="en-US" sz="4000" dirty="0">
                <a:latin typeface="Amiko TH"/>
                <a:ea typeface="Amiko TH"/>
                <a:cs typeface="Amiko TH"/>
                <a:sym typeface="Amiko TH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973816" cy="10287000"/>
            <a:chOff x="0" y="0"/>
            <a:chExt cx="78322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3227" cy="2709333"/>
            </a:xfrm>
            <a:custGeom>
              <a:avLst/>
              <a:gdLst/>
              <a:ahLst/>
              <a:cxnLst/>
              <a:rect l="l" t="t" r="r" b="b"/>
              <a:pathLst>
                <a:path w="783227" h="2709333">
                  <a:moveTo>
                    <a:pt x="0" y="0"/>
                  </a:moveTo>
                  <a:lnTo>
                    <a:pt x="783227" y="0"/>
                  </a:lnTo>
                  <a:lnTo>
                    <a:pt x="78322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8322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735334" y="3548076"/>
            <a:ext cx="4755975" cy="4755975"/>
          </a:xfrm>
          <a:custGeom>
            <a:avLst/>
            <a:gdLst/>
            <a:ahLst/>
            <a:cxnLst/>
            <a:rect l="l" t="t" r="r" b="b"/>
            <a:pathLst>
              <a:path w="4755975" h="4755975">
                <a:moveTo>
                  <a:pt x="0" y="0"/>
                </a:moveTo>
                <a:lnTo>
                  <a:pt x="4755975" y="0"/>
                </a:lnTo>
                <a:lnTo>
                  <a:pt x="4755975" y="4755976"/>
                </a:lnTo>
                <a:lnTo>
                  <a:pt x="0" y="475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6884775" y="1137576"/>
            <a:ext cx="8544453" cy="1238946"/>
          </a:xfrm>
          <a:custGeom>
            <a:avLst/>
            <a:gdLst/>
            <a:ahLst/>
            <a:cxnLst/>
            <a:rect l="l" t="t" r="r" b="b"/>
            <a:pathLst>
              <a:path w="8544453" h="1238946">
                <a:moveTo>
                  <a:pt x="0" y="0"/>
                </a:moveTo>
                <a:lnTo>
                  <a:pt x="8544454" y="0"/>
                </a:lnTo>
                <a:lnTo>
                  <a:pt x="8544454" y="1238945"/>
                </a:lnTo>
                <a:lnTo>
                  <a:pt x="0" y="1238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844814" flipH="1">
            <a:off x="6304391" y="1971055"/>
            <a:ext cx="1160768" cy="1173976"/>
          </a:xfrm>
          <a:custGeom>
            <a:avLst/>
            <a:gdLst/>
            <a:ahLst/>
            <a:cxnLst/>
            <a:rect l="l" t="t" r="r" b="b"/>
            <a:pathLst>
              <a:path w="1160768" h="1173976">
                <a:moveTo>
                  <a:pt x="1160769" y="0"/>
                </a:moveTo>
                <a:lnTo>
                  <a:pt x="0" y="0"/>
                </a:lnTo>
                <a:lnTo>
                  <a:pt x="0" y="1173976"/>
                </a:lnTo>
                <a:lnTo>
                  <a:pt x="1160769" y="1173976"/>
                </a:lnTo>
                <a:lnTo>
                  <a:pt x="11607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flipH="1" flipV="1">
            <a:off x="4625551" y="7799341"/>
            <a:ext cx="3106949" cy="3189341"/>
          </a:xfrm>
          <a:custGeom>
            <a:avLst/>
            <a:gdLst/>
            <a:ahLst/>
            <a:cxnLst/>
            <a:rect l="l" t="t" r="r" b="b"/>
            <a:pathLst>
              <a:path w="3106949" h="3189341">
                <a:moveTo>
                  <a:pt x="3106949" y="3189341"/>
                </a:moveTo>
                <a:lnTo>
                  <a:pt x="0" y="3189341"/>
                </a:lnTo>
                <a:lnTo>
                  <a:pt x="0" y="0"/>
                </a:lnTo>
                <a:lnTo>
                  <a:pt x="3106949" y="0"/>
                </a:lnTo>
                <a:lnTo>
                  <a:pt x="3106949" y="318934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TextBox 9"/>
          <p:cNvSpPr txBox="1"/>
          <p:nvPr/>
        </p:nvSpPr>
        <p:spPr>
          <a:xfrm>
            <a:off x="5849059" y="2857480"/>
            <a:ext cx="11708136" cy="765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5000">
                <a:solidFill>
                  <a:srgbClr val="EFEFEF"/>
                </a:solidFill>
                <a:latin typeface="Amiko TH"/>
                <a:ea typeface="Amiko TH"/>
                <a:cs typeface="Amiko TH"/>
                <a:sym typeface="Amiko TH"/>
              </a:rPr>
              <a:t>วิธีสืบจากท้องตลาด </a:t>
            </a:r>
          </a:p>
          <a:p>
            <a:pPr algn="l">
              <a:lnSpc>
                <a:spcPts val="7500"/>
              </a:lnSpc>
            </a:pPr>
            <a:r>
              <a:rPr lang="en-US" sz="5000">
                <a:solidFill>
                  <a:srgbClr val="EFEFEF"/>
                </a:solidFill>
                <a:latin typeface="Amiko TH"/>
                <a:ea typeface="Amiko TH"/>
                <a:cs typeface="Amiko TH"/>
                <a:sym typeface="Amiko TH"/>
              </a:rPr>
              <a:t>ทุกวงเงินสืบราคากลาง มี 3 ราย (รายที่ราคาต่ำสุดและเป็นรายที่เลือก ต้องมีใบเสนอราคาฉบับจริงจากบริษัท (กรณีเป็นนิติบุคคล) ใบเสนอราคาแนบสำเนาบัตรประชาชน (กรณีเป็นบุคคลธรรมดา)</a:t>
            </a:r>
          </a:p>
          <a:p>
            <a:pPr algn="l">
              <a:lnSpc>
                <a:spcPts val="7500"/>
              </a:lnSpc>
            </a:pPr>
            <a:r>
              <a:rPr lang="en-US" sz="5000" u="sng">
                <a:solidFill>
                  <a:srgbClr val="EFEFEF"/>
                </a:solidFill>
                <a:latin typeface="Amiko TH"/>
                <a:ea typeface="Amiko TH"/>
                <a:cs typeface="Amiko TH"/>
                <a:sym typeface="Amiko TH"/>
              </a:rPr>
              <a:t>อีก 2 รายที่เหลือ</a:t>
            </a:r>
            <a:r>
              <a:rPr lang="en-US" sz="5000">
                <a:solidFill>
                  <a:srgbClr val="EFEFEF"/>
                </a:solidFill>
                <a:latin typeface="Amiko TH"/>
                <a:ea typeface="Amiko TH"/>
                <a:cs typeface="Amiko TH"/>
                <a:sym typeface="Amiko TH"/>
              </a:rPr>
              <a:t> สามารถ capture จากหน้า website หรือ catalog หากเป็นบุคคลธรรมดาจะมีฟอร์มในการสืบราคาให้สำหรับโทรสอบถาม</a:t>
            </a:r>
          </a:p>
          <a:p>
            <a:pPr algn="l">
              <a:lnSpc>
                <a:spcPts val="7500"/>
              </a:lnSpc>
            </a:pPr>
            <a:endParaRPr lang="en-US" sz="5000">
              <a:solidFill>
                <a:srgbClr val="EFEFEF"/>
              </a:solidFill>
              <a:latin typeface="Amiko TH"/>
              <a:ea typeface="Amiko TH"/>
              <a:cs typeface="Amiko TH"/>
              <a:sym typeface="Amiko TH"/>
            </a:endParaRPr>
          </a:p>
          <a:p>
            <a:pPr marL="0" lvl="0" indent="0" algn="l">
              <a:lnSpc>
                <a:spcPts val="7500"/>
              </a:lnSpc>
            </a:pPr>
            <a:endParaRPr lang="en-US" sz="5000">
              <a:solidFill>
                <a:srgbClr val="EFEFEF"/>
              </a:solidFill>
              <a:latin typeface="Amiko TH"/>
              <a:ea typeface="Amiko TH"/>
              <a:cs typeface="Amiko TH"/>
              <a:sym typeface="Amiko TH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92412" y="588767"/>
            <a:ext cx="7561817" cy="208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94"/>
              </a:lnSpc>
              <a:spcBef>
                <a:spcPct val="0"/>
              </a:spcBef>
            </a:pPr>
            <a:r>
              <a:rPr lang="en-US" sz="10996" dirty="0" err="1">
                <a:solidFill>
                  <a:srgbClr val="FFFFFF"/>
                </a:solidFill>
                <a:latin typeface="Amiko TH"/>
                <a:ea typeface="Amiko TH"/>
                <a:cs typeface="Amiko TH"/>
                <a:sym typeface="Amiko TH"/>
              </a:rPr>
              <a:t>ราคากลาง</a:t>
            </a:r>
            <a:endParaRPr lang="en-US" sz="10996" dirty="0">
              <a:solidFill>
                <a:srgbClr val="FFFFFF"/>
              </a:solidFill>
              <a:latin typeface="Amiko TH"/>
              <a:ea typeface="Amiko TH"/>
              <a:cs typeface="Amiko TH"/>
              <a:sym typeface="Amiko TH"/>
            </a:endParaRPr>
          </a:p>
        </p:txBody>
      </p:sp>
      <p:sp>
        <p:nvSpPr>
          <p:cNvPr id="11" name="Freeform 11"/>
          <p:cNvSpPr/>
          <p:nvPr/>
        </p:nvSpPr>
        <p:spPr>
          <a:xfrm rot="1041092">
            <a:off x="15649683" y="-570469"/>
            <a:ext cx="2038006" cy="2816339"/>
          </a:xfrm>
          <a:custGeom>
            <a:avLst/>
            <a:gdLst/>
            <a:ahLst/>
            <a:cxnLst/>
            <a:rect l="l" t="t" r="r" b="b"/>
            <a:pathLst>
              <a:path w="2038006" h="2816339">
                <a:moveTo>
                  <a:pt x="0" y="0"/>
                </a:moveTo>
                <a:lnTo>
                  <a:pt x="2038006" y="0"/>
                </a:lnTo>
                <a:lnTo>
                  <a:pt x="2038006" y="2816340"/>
                </a:lnTo>
                <a:lnTo>
                  <a:pt x="0" y="2816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16102546" y="8283854"/>
            <a:ext cx="888126" cy="1110157"/>
          </a:xfrm>
          <a:custGeom>
            <a:avLst/>
            <a:gdLst/>
            <a:ahLst/>
            <a:cxnLst/>
            <a:rect l="l" t="t" r="r" b="b"/>
            <a:pathLst>
              <a:path w="888126" h="1110157">
                <a:moveTo>
                  <a:pt x="0" y="0"/>
                </a:moveTo>
                <a:lnTo>
                  <a:pt x="888126" y="0"/>
                </a:lnTo>
                <a:lnTo>
                  <a:pt x="888126" y="1110157"/>
                </a:lnTo>
                <a:lnTo>
                  <a:pt x="0" y="1110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 rot="-4686742">
            <a:off x="9859150" y="9276679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 rot="-4778663">
            <a:off x="10285671" y="-2795206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5282497" flipV="1">
            <a:off x="11657700" y="4038706"/>
            <a:ext cx="3523706" cy="6377748"/>
          </a:xfrm>
          <a:custGeom>
            <a:avLst/>
            <a:gdLst/>
            <a:ahLst/>
            <a:cxnLst/>
            <a:rect l="l" t="t" r="r" b="b"/>
            <a:pathLst>
              <a:path w="3523706" h="6377748">
                <a:moveTo>
                  <a:pt x="0" y="6377748"/>
                </a:moveTo>
                <a:lnTo>
                  <a:pt x="3523706" y="6377748"/>
                </a:lnTo>
                <a:lnTo>
                  <a:pt x="3523706" y="0"/>
                </a:lnTo>
                <a:lnTo>
                  <a:pt x="0" y="0"/>
                </a:lnTo>
                <a:lnTo>
                  <a:pt x="0" y="637774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 rot="5995738" flipH="1">
            <a:off x="15875686" y="3670659"/>
            <a:ext cx="2868659" cy="2351105"/>
          </a:xfrm>
          <a:custGeom>
            <a:avLst/>
            <a:gdLst/>
            <a:ahLst/>
            <a:cxnLst/>
            <a:rect l="l" t="t" r="r" b="b"/>
            <a:pathLst>
              <a:path w="2868659" h="2351105">
                <a:moveTo>
                  <a:pt x="2868659" y="0"/>
                </a:moveTo>
                <a:lnTo>
                  <a:pt x="0" y="0"/>
                </a:lnTo>
                <a:lnTo>
                  <a:pt x="0" y="2351105"/>
                </a:lnTo>
                <a:lnTo>
                  <a:pt x="2868659" y="2351105"/>
                </a:lnTo>
                <a:lnTo>
                  <a:pt x="28686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172454">
            <a:off x="-2803790" y="-838487"/>
            <a:ext cx="9866776" cy="12275927"/>
          </a:xfrm>
          <a:custGeom>
            <a:avLst/>
            <a:gdLst/>
            <a:ahLst/>
            <a:cxnLst/>
            <a:rect l="l" t="t" r="r" b="b"/>
            <a:pathLst>
              <a:path w="9866776" h="12275927">
                <a:moveTo>
                  <a:pt x="0" y="0"/>
                </a:moveTo>
                <a:lnTo>
                  <a:pt x="9866776" y="0"/>
                </a:lnTo>
                <a:lnTo>
                  <a:pt x="9866776" y="12275927"/>
                </a:lnTo>
                <a:lnTo>
                  <a:pt x="0" y="122759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4247770">
            <a:off x="14042258" y="9453980"/>
            <a:ext cx="2729489" cy="2456540"/>
          </a:xfrm>
          <a:custGeom>
            <a:avLst/>
            <a:gdLst/>
            <a:ahLst/>
            <a:cxnLst/>
            <a:rect l="l" t="t" r="r" b="b"/>
            <a:pathLst>
              <a:path w="2729489" h="2456540">
                <a:moveTo>
                  <a:pt x="0" y="0"/>
                </a:moveTo>
                <a:lnTo>
                  <a:pt x="2729489" y="0"/>
                </a:lnTo>
                <a:lnTo>
                  <a:pt x="2729489" y="2456540"/>
                </a:lnTo>
                <a:lnTo>
                  <a:pt x="0" y="2456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400000">
            <a:off x="9406669" y="-94991"/>
            <a:ext cx="3523706" cy="6377748"/>
          </a:xfrm>
          <a:custGeom>
            <a:avLst/>
            <a:gdLst/>
            <a:ahLst/>
            <a:cxnLst/>
            <a:rect l="l" t="t" r="r" b="b"/>
            <a:pathLst>
              <a:path w="3523706" h="6377748">
                <a:moveTo>
                  <a:pt x="0" y="0"/>
                </a:moveTo>
                <a:lnTo>
                  <a:pt x="3523705" y="0"/>
                </a:lnTo>
                <a:lnTo>
                  <a:pt x="3523705" y="6377748"/>
                </a:lnTo>
                <a:lnTo>
                  <a:pt x="0" y="6377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846142" y="1950023"/>
            <a:ext cx="5388169" cy="496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956"/>
              </a:lnSpc>
              <a:spcBef>
                <a:spcPct val="0"/>
              </a:spcBef>
            </a:pPr>
            <a:r>
              <a:rPr lang="en-US" sz="13540">
                <a:solidFill>
                  <a:srgbClr val="FFFFFF"/>
                </a:solidFill>
                <a:latin typeface="Amiko TH"/>
                <a:ea typeface="Amiko TH"/>
                <a:cs typeface="Amiko TH"/>
                <a:sym typeface="Amiko TH"/>
              </a:rPr>
              <a:t>การแต่งตั้งกรรมการ</a:t>
            </a:r>
          </a:p>
        </p:txBody>
      </p:sp>
      <p:sp>
        <p:nvSpPr>
          <p:cNvPr id="9" name="Freeform 9"/>
          <p:cNvSpPr/>
          <p:nvPr/>
        </p:nvSpPr>
        <p:spPr>
          <a:xfrm rot="2022779">
            <a:off x="4167294" y="3952158"/>
            <a:ext cx="1179411" cy="956797"/>
          </a:xfrm>
          <a:custGeom>
            <a:avLst/>
            <a:gdLst/>
            <a:ahLst/>
            <a:cxnLst/>
            <a:rect l="l" t="t" r="r" b="b"/>
            <a:pathLst>
              <a:path w="1179411" h="956797">
                <a:moveTo>
                  <a:pt x="0" y="0"/>
                </a:moveTo>
                <a:lnTo>
                  <a:pt x="1179410" y="0"/>
                </a:lnTo>
                <a:lnTo>
                  <a:pt x="1179410" y="956797"/>
                </a:lnTo>
                <a:lnTo>
                  <a:pt x="0" y="9567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7777361" y="7851045"/>
            <a:ext cx="1313525" cy="1138388"/>
          </a:xfrm>
          <a:custGeom>
            <a:avLst/>
            <a:gdLst/>
            <a:ahLst/>
            <a:cxnLst/>
            <a:rect l="l" t="t" r="r" b="b"/>
            <a:pathLst>
              <a:path w="1313525" h="1138388">
                <a:moveTo>
                  <a:pt x="0" y="0"/>
                </a:moveTo>
                <a:lnTo>
                  <a:pt x="1313525" y="0"/>
                </a:lnTo>
                <a:lnTo>
                  <a:pt x="1313525" y="1138388"/>
                </a:lnTo>
                <a:lnTo>
                  <a:pt x="0" y="11383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 rot="-10800000" flipV="1">
            <a:off x="1652722" y="8473044"/>
            <a:ext cx="2892410" cy="2370571"/>
          </a:xfrm>
          <a:custGeom>
            <a:avLst/>
            <a:gdLst/>
            <a:ahLst/>
            <a:cxnLst/>
            <a:rect l="l" t="t" r="r" b="b"/>
            <a:pathLst>
              <a:path w="2892410" h="2370571">
                <a:moveTo>
                  <a:pt x="0" y="2370571"/>
                </a:moveTo>
                <a:lnTo>
                  <a:pt x="2892411" y="2370571"/>
                </a:lnTo>
                <a:lnTo>
                  <a:pt x="2892411" y="0"/>
                </a:lnTo>
                <a:lnTo>
                  <a:pt x="0" y="0"/>
                </a:lnTo>
                <a:lnTo>
                  <a:pt x="0" y="2370571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 rot="930754">
            <a:off x="15595454" y="874229"/>
            <a:ext cx="1161402" cy="1451753"/>
          </a:xfrm>
          <a:custGeom>
            <a:avLst/>
            <a:gdLst/>
            <a:ahLst/>
            <a:cxnLst/>
            <a:rect l="l" t="t" r="r" b="b"/>
            <a:pathLst>
              <a:path w="1161402" h="1451753">
                <a:moveTo>
                  <a:pt x="0" y="0"/>
                </a:moveTo>
                <a:lnTo>
                  <a:pt x="1161402" y="0"/>
                </a:lnTo>
                <a:lnTo>
                  <a:pt x="1161402" y="1451753"/>
                </a:lnTo>
                <a:lnTo>
                  <a:pt x="0" y="14517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 rot="2700000">
            <a:off x="1496228" y="262729"/>
            <a:ext cx="2491240" cy="1161541"/>
          </a:xfrm>
          <a:custGeom>
            <a:avLst/>
            <a:gdLst/>
            <a:ahLst/>
            <a:cxnLst/>
            <a:rect l="l" t="t" r="r" b="b"/>
            <a:pathLst>
              <a:path w="2491240" h="1161541">
                <a:moveTo>
                  <a:pt x="0" y="0"/>
                </a:moveTo>
                <a:lnTo>
                  <a:pt x="2491240" y="0"/>
                </a:lnTo>
                <a:lnTo>
                  <a:pt x="2491240" y="1161541"/>
                </a:lnTo>
                <a:lnTo>
                  <a:pt x="0" y="11615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 rot="-4686742">
            <a:off x="8281393" y="-1847632"/>
            <a:ext cx="2787498" cy="2759623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TextBox 15"/>
          <p:cNvSpPr txBox="1"/>
          <p:nvPr/>
        </p:nvSpPr>
        <p:spPr>
          <a:xfrm>
            <a:off x="8434124" y="1963894"/>
            <a:ext cx="4650626" cy="114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miko TH"/>
                <a:ea typeface="Amiko TH"/>
                <a:cs typeface="Amiko TH"/>
                <a:sym typeface="Amiko TH"/>
              </a:rPr>
              <a:t>ไม่เกิน 1 แสน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80057" y="6050398"/>
            <a:ext cx="4221784" cy="114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เกิน 1 แสน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34124" y="3068743"/>
            <a:ext cx="3684588" cy="93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EFEFEF"/>
                </a:solidFill>
                <a:latin typeface="Amiko TH"/>
                <a:ea typeface="Amiko TH"/>
                <a:cs typeface="Amiko TH"/>
                <a:sym typeface="Amiko TH"/>
              </a:rPr>
              <a:t>1 คน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52020" y="7388674"/>
            <a:ext cx="3684588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3 คน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flipH="1">
            <a:off x="0" y="0"/>
            <a:ext cx="11650606" cy="13277044"/>
          </a:xfrm>
          <a:custGeom>
            <a:avLst/>
            <a:gdLst/>
            <a:ahLst/>
            <a:cxnLst/>
            <a:rect l="l" t="t" r="r" b="b"/>
            <a:pathLst>
              <a:path w="11650606" h="13277044">
                <a:moveTo>
                  <a:pt x="11650606" y="0"/>
                </a:moveTo>
                <a:lnTo>
                  <a:pt x="0" y="0"/>
                </a:lnTo>
                <a:lnTo>
                  <a:pt x="0" y="13277044"/>
                </a:lnTo>
                <a:lnTo>
                  <a:pt x="11650606" y="13277044"/>
                </a:lnTo>
                <a:lnTo>
                  <a:pt x="116506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8340983" y="1729129"/>
            <a:ext cx="839999" cy="445199"/>
          </a:xfrm>
          <a:custGeom>
            <a:avLst/>
            <a:gdLst/>
            <a:ahLst/>
            <a:cxnLst/>
            <a:rect l="l" t="t" r="r" b="b"/>
            <a:pathLst>
              <a:path w="839999" h="445199">
                <a:moveTo>
                  <a:pt x="0" y="0"/>
                </a:moveTo>
                <a:lnTo>
                  <a:pt x="839999" y="0"/>
                </a:lnTo>
                <a:lnTo>
                  <a:pt x="839999" y="445200"/>
                </a:lnTo>
                <a:lnTo>
                  <a:pt x="0" y="44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>
            <a:off x="8086578" y="4028302"/>
            <a:ext cx="839999" cy="445199"/>
          </a:xfrm>
          <a:custGeom>
            <a:avLst/>
            <a:gdLst/>
            <a:ahLst/>
            <a:cxnLst/>
            <a:rect l="l" t="t" r="r" b="b"/>
            <a:pathLst>
              <a:path w="839999" h="445199">
                <a:moveTo>
                  <a:pt x="0" y="0"/>
                </a:moveTo>
                <a:lnTo>
                  <a:pt x="839999" y="0"/>
                </a:lnTo>
                <a:lnTo>
                  <a:pt x="839999" y="445200"/>
                </a:lnTo>
                <a:lnTo>
                  <a:pt x="0" y="44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15926" y="779619"/>
            <a:ext cx="6519046" cy="6493581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40198" r="-92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8A01">
                    <a:alpha val="100000"/>
                  </a:srgbClr>
                </a:gs>
                <a:gs pos="100000">
                  <a:srgbClr val="FFCF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65564" y="4347821"/>
            <a:ext cx="4929736" cy="4910479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16369" r="-1636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449351" y="7432743"/>
            <a:ext cx="751905" cy="75190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717978" y="6493080"/>
            <a:ext cx="839999" cy="445199"/>
          </a:xfrm>
          <a:custGeom>
            <a:avLst/>
            <a:gdLst/>
            <a:ahLst/>
            <a:cxnLst/>
            <a:rect l="l" t="t" r="r" b="b"/>
            <a:pathLst>
              <a:path w="839999" h="445199">
                <a:moveTo>
                  <a:pt x="0" y="0"/>
                </a:moveTo>
                <a:lnTo>
                  <a:pt x="839999" y="0"/>
                </a:lnTo>
                <a:lnTo>
                  <a:pt x="839999" y="445199"/>
                </a:lnTo>
                <a:lnTo>
                  <a:pt x="0" y="445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6938869" y="8364523"/>
            <a:ext cx="839999" cy="445199"/>
          </a:xfrm>
          <a:custGeom>
            <a:avLst/>
            <a:gdLst/>
            <a:ahLst/>
            <a:cxnLst/>
            <a:rect l="l" t="t" r="r" b="b"/>
            <a:pathLst>
              <a:path w="839999" h="445199">
                <a:moveTo>
                  <a:pt x="0" y="0"/>
                </a:moveTo>
                <a:lnTo>
                  <a:pt x="839999" y="0"/>
                </a:lnTo>
                <a:lnTo>
                  <a:pt x="839999" y="445200"/>
                </a:lnTo>
                <a:lnTo>
                  <a:pt x="0" y="44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TextBox 17"/>
          <p:cNvSpPr txBox="1"/>
          <p:nvPr/>
        </p:nvSpPr>
        <p:spPr>
          <a:xfrm>
            <a:off x="9328227" y="1472820"/>
            <a:ext cx="7128057" cy="78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</a:pPr>
            <a:r>
              <a:rPr lang="en-US" sz="4163">
                <a:solidFill>
                  <a:srgbClr val="00357B"/>
                </a:solidFill>
                <a:latin typeface="Amiko TH"/>
                <a:ea typeface="Amiko TH"/>
                <a:cs typeface="Amiko TH"/>
                <a:sym typeface="Amiko TH"/>
              </a:rPr>
              <a:t>ครุภัณฑ์โดยสภาพ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3780652"/>
            <a:ext cx="7128057" cy="78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</a:pPr>
            <a:r>
              <a:rPr lang="en-US" sz="4163">
                <a:solidFill>
                  <a:srgbClr val="00357B"/>
                </a:solidFill>
                <a:latin typeface="Amiko TH"/>
                <a:ea typeface="Amiko TH"/>
                <a:cs typeface="Amiko TH"/>
                <a:sym typeface="Amiko TH"/>
              </a:rPr>
              <a:t>โปรแกรม/ระบบปฏิบัติการ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57977" y="2538485"/>
            <a:ext cx="8918317" cy="103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4"/>
              </a:lnSpc>
            </a:pPr>
            <a:r>
              <a:rPr lang="en-US" sz="2845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มากกว่าหรือเท่ากับ 10,000 บาท หมวดครุภัณฑ์ กองทุนสินทรัพย์ถาวร</a:t>
            </a:r>
          </a:p>
          <a:p>
            <a:pPr algn="l">
              <a:lnSpc>
                <a:spcPts val="3984"/>
              </a:lnSpc>
            </a:pPr>
            <a:r>
              <a:rPr lang="en-US" sz="2845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น้อยกว่า 10,000 บาท หมวดค่าครุภัณฑ์ต่ำกว่าเกณฑ์ กองทุนสินทรับถาวร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234638" y="4836956"/>
            <a:ext cx="8918317" cy="103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4"/>
              </a:lnSpc>
            </a:pPr>
            <a:r>
              <a:rPr lang="en-US" sz="2845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มากกว่า 20,000 บาท หมวดครุภัณฑ์ กองทุนสินทรัพย์ถาวร</a:t>
            </a:r>
          </a:p>
          <a:p>
            <a:pPr algn="l">
              <a:lnSpc>
                <a:spcPts val="3984"/>
              </a:lnSpc>
            </a:pPr>
            <a:r>
              <a:rPr lang="en-US" sz="2845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น้อยกว่าหรือเท่ากับ 20,000 บาท  หมวดตอบแทนใช้สอยวัสดุ กองทุนสินทรัพย์ถาวร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88612" y="-526937"/>
            <a:ext cx="7070688" cy="190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133"/>
              </a:lnSpc>
            </a:pPr>
            <a:r>
              <a:rPr lang="en-US" sz="8269">
                <a:solidFill>
                  <a:srgbClr val="00357B"/>
                </a:solidFill>
                <a:latin typeface="Amiko TH"/>
                <a:ea typeface="Amiko TH"/>
                <a:cs typeface="Amiko TH"/>
                <a:sym typeface="Amiko TH"/>
              </a:rPr>
              <a:t>การจำแนกครุภัณฑ์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60983" y="6239915"/>
            <a:ext cx="7128057" cy="78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</a:pPr>
            <a:r>
              <a:rPr lang="en-US" sz="4163">
                <a:solidFill>
                  <a:srgbClr val="00357B"/>
                </a:solidFill>
                <a:latin typeface="Amiko TH"/>
                <a:ea typeface="Amiko TH"/>
                <a:cs typeface="Amiko TH"/>
                <a:sym typeface="Amiko TH"/>
              </a:rPr>
              <a:t>สิทธิการเข้าใช้ /จ้างเหมาจัดทำเว็บไซต์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86578" y="7152030"/>
            <a:ext cx="9569298" cy="103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4"/>
              </a:lnSpc>
            </a:pPr>
            <a:r>
              <a:rPr lang="en-US" sz="2845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ทุกวงเงิน หมวดค่าตอบแทนใช้สอยวัสดุ กองทุนทั่วไป/เพื่อการศึกษา</a:t>
            </a:r>
          </a:p>
          <a:p>
            <a:pPr algn="l">
              <a:lnSpc>
                <a:spcPts val="3984"/>
              </a:lnSpc>
            </a:pPr>
            <a:endParaRPr lang="en-US" sz="2845">
              <a:solidFill>
                <a:srgbClr val="000000"/>
              </a:solidFill>
              <a:latin typeface="Amiko TH"/>
              <a:ea typeface="Amiko TH"/>
              <a:cs typeface="Amiko TH"/>
              <a:sym typeface="Amiko TH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086578" y="8022722"/>
            <a:ext cx="7128057" cy="78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</a:pPr>
            <a:r>
              <a:rPr lang="en-US" sz="4163">
                <a:solidFill>
                  <a:srgbClr val="00357B"/>
                </a:solidFill>
                <a:latin typeface="Amiko TH"/>
                <a:ea typeface="Amiko TH"/>
                <a:cs typeface="Amiko TH"/>
                <a:sym typeface="Amiko TH"/>
              </a:rPr>
              <a:t>ค่าออกแบบ/ค่าควบคุมงาน/ค่าก่อสร้าง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9593" y="8974251"/>
            <a:ext cx="11188407" cy="103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4"/>
              </a:lnSpc>
            </a:pPr>
            <a:r>
              <a:rPr lang="en-US" sz="2845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ทุกวงเงิน หมวดที่ดินสิ่งก่อสร้าง กองทุนสินทรัพย์ถาวร  </a:t>
            </a:r>
          </a:p>
          <a:p>
            <a:pPr algn="l">
              <a:lnSpc>
                <a:spcPts val="3984"/>
              </a:lnSpc>
            </a:pPr>
            <a:r>
              <a:rPr lang="en-US" sz="2845">
                <a:solidFill>
                  <a:srgbClr val="000000"/>
                </a:solidFill>
                <a:latin typeface="Amiko TH"/>
                <a:ea typeface="Amiko TH"/>
                <a:cs typeface="Amiko TH"/>
                <a:sym typeface="Amiko TH"/>
              </a:rPr>
              <a:t>(หากมีหลายงวดให้บันทึกเป็นงานระหว่างทำไว้ก่อน และบันทึกเป็นที่ดินสิ่งก่อสร้างเมื่อตรวจรับครบทุกงวด)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418787" y="2666144"/>
            <a:ext cx="923181" cy="72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6"/>
              </a:lnSpc>
            </a:pPr>
            <a:r>
              <a:rPr lang="en-US" sz="3897">
                <a:solidFill>
                  <a:srgbClr val="9D3030"/>
                </a:solidFill>
                <a:latin typeface="Amiko TH"/>
                <a:ea typeface="Amiko TH"/>
                <a:cs typeface="Amiko TH"/>
                <a:sym typeface="Amiko TH"/>
              </a:rPr>
              <a:t>ขึ้น FA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415028" y="4658456"/>
            <a:ext cx="923181" cy="72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6"/>
              </a:lnSpc>
            </a:pPr>
            <a:r>
              <a:rPr lang="en-US" sz="3897">
                <a:solidFill>
                  <a:srgbClr val="9D3030"/>
                </a:solidFill>
                <a:latin typeface="Amiko TH"/>
                <a:ea typeface="Amiko TH"/>
                <a:cs typeface="Amiko TH"/>
                <a:sym typeface="Amiko TH"/>
              </a:rPr>
              <a:t>ขึ้น FA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534607" y="5245254"/>
            <a:ext cx="1614723" cy="72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6"/>
              </a:lnSpc>
            </a:pPr>
            <a:r>
              <a:rPr lang="en-US" sz="3897">
                <a:solidFill>
                  <a:srgbClr val="FFBB00"/>
                </a:solidFill>
                <a:latin typeface="Amiko TH"/>
                <a:ea typeface="Amiko TH"/>
                <a:cs typeface="Amiko TH"/>
                <a:sym typeface="Amiko TH"/>
              </a:rPr>
              <a:t>ไม่ขึ้น FA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291453" y="8822026"/>
            <a:ext cx="923181" cy="72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6"/>
              </a:lnSpc>
            </a:pPr>
            <a:r>
              <a:rPr lang="en-US" sz="3897">
                <a:solidFill>
                  <a:srgbClr val="683E38"/>
                </a:solidFill>
                <a:latin typeface="Amiko TH"/>
                <a:ea typeface="Amiko TH"/>
                <a:cs typeface="Amiko TH"/>
                <a:sym typeface="Amiko TH"/>
              </a:rPr>
              <a:t>ขึ้น FA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081678" y="7033640"/>
            <a:ext cx="1614723" cy="72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6"/>
              </a:lnSpc>
            </a:pPr>
            <a:r>
              <a:rPr lang="en-US" sz="3897">
                <a:solidFill>
                  <a:srgbClr val="FFBD59"/>
                </a:solidFill>
                <a:latin typeface="Amiko TH"/>
                <a:ea typeface="Amiko TH"/>
                <a:cs typeface="Amiko TH"/>
                <a:sym typeface="Amiko TH"/>
              </a:rPr>
              <a:t>ไม่ขึ้น FA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808</Words>
  <Application>Microsoft Office PowerPoint</Application>
  <PresentationFormat>Custom</PresentationFormat>
  <Paragraphs>113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Bara TH</vt:lpstr>
      <vt:lpstr>Amiko TH</vt:lpstr>
      <vt:lpstr>Athiti Semi-Bold</vt:lpstr>
      <vt:lpstr>Blueberry</vt:lpstr>
      <vt:lpstr>Inter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cafe 14 แนวปฏิบัติเกี่ยวกับการจัดซื้อจัดจ้าง</dc:title>
  <cp:lastModifiedBy>PATTARADANAI PINGKASAN</cp:lastModifiedBy>
  <cp:revision>4</cp:revision>
  <cp:lastPrinted>2024-07-24T04:47:23Z</cp:lastPrinted>
  <dcterms:created xsi:type="dcterms:W3CDTF">2006-08-16T00:00:00Z</dcterms:created>
  <dcterms:modified xsi:type="dcterms:W3CDTF">2024-07-24T04:47:39Z</dcterms:modified>
  <dc:identifier>DAGLsZV5_nM</dc:identifier>
</cp:coreProperties>
</file>